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4" r:id="rId4"/>
    <p:sldId id="261" r:id="rId5"/>
    <p:sldId id="265"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tiaz Jamil" initials="IJ" lastIdx="2" clrIdx="0">
    <p:extLst>
      <p:ext uri="{19B8F6BF-5375-455C-9EA6-DF929625EA0E}">
        <p15:presenceInfo xmlns:p15="http://schemas.microsoft.com/office/powerpoint/2012/main" userId="ee41de8fda84bd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ACB"/>
    <a:srgbClr val="299ECA"/>
    <a:srgbClr val="F1F4FB"/>
    <a:srgbClr val="EB9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305" autoAdjust="0"/>
  </p:normalViewPr>
  <p:slideViewPr>
    <p:cSldViewPr snapToGrid="0" showGuides="1">
      <p:cViewPr varScale="1">
        <p:scale>
          <a:sx n="48" d="100"/>
          <a:sy n="48" d="100"/>
        </p:scale>
        <p:origin x="203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93099-3466-442A-84CA-18BC584D9CCE}" type="datetimeFigureOut">
              <a:rPr lang="en-GB" smtClean="0"/>
              <a:t>08/08/2021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08B3B-E9DB-4DD9-A0A8-559B77E49E37}" type="slidenum">
              <a:rPr lang="en-GB" smtClean="0"/>
              <a:t>‹#›</a:t>
            </a:fld>
            <a:endParaRPr lang="en-GB"/>
          </a:p>
        </p:txBody>
      </p:sp>
    </p:spTree>
    <p:extLst>
      <p:ext uri="{BB962C8B-B14F-4D97-AF65-F5344CB8AC3E}">
        <p14:creationId xmlns:p14="http://schemas.microsoft.com/office/powerpoint/2010/main" val="358342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you will need (prints offs are in your resources folder):</a:t>
            </a:r>
            <a:br>
              <a:rPr lang="en-US" b="1" dirty="0"/>
            </a:br>
            <a:endParaRPr lang="en-US" b="1" dirty="0"/>
          </a:p>
          <a:p>
            <a:pPr marL="228600" indent="-228600">
              <a:buAutoNum type="arabicPeriod"/>
            </a:pPr>
            <a:r>
              <a:rPr lang="en-US" dirty="0"/>
              <a:t>Print offs for each student – A Successful Speech… / Pitch Passport </a:t>
            </a:r>
          </a:p>
          <a:p>
            <a:pPr marL="228600" indent="-228600">
              <a:buAutoNum type="arabicPeriod"/>
            </a:pPr>
            <a:r>
              <a:rPr lang="en-US" dirty="0"/>
              <a:t>Login details for yourself and each student (see your schools YLA Champion)</a:t>
            </a:r>
          </a:p>
          <a:p>
            <a:pPr marL="228600" indent="-228600">
              <a:buAutoNum type="arabicPeriod"/>
            </a:pPr>
            <a:r>
              <a:rPr lang="en-US" dirty="0"/>
              <a:t>One Minute Word Challenge game instructions</a:t>
            </a:r>
          </a:p>
          <a:p>
            <a:pPr marL="228600" indent="-228600">
              <a:buAutoNum type="arabicPeriod"/>
            </a:pPr>
            <a:r>
              <a:rPr lang="en-US" dirty="0"/>
              <a:t>One Minute Word Challenge – word sheet printed off and cut up (resources folder)</a:t>
            </a:r>
          </a:p>
          <a:p>
            <a:pPr marL="228600" indent="-228600">
              <a:buAutoNum type="arabicPeriod"/>
            </a:pPr>
            <a:r>
              <a:rPr lang="en-US" dirty="0"/>
              <a:t>Internet connection</a:t>
            </a:r>
            <a:endParaRPr lang="en-GB" dirty="0"/>
          </a:p>
        </p:txBody>
      </p:sp>
      <p:sp>
        <p:nvSpPr>
          <p:cNvPr id="4" name="Slide Number Placeholder 3"/>
          <p:cNvSpPr>
            <a:spLocks noGrp="1"/>
          </p:cNvSpPr>
          <p:nvPr>
            <p:ph type="sldNum" sz="quarter" idx="5"/>
          </p:nvPr>
        </p:nvSpPr>
        <p:spPr/>
        <p:txBody>
          <a:bodyPr/>
          <a:lstStyle/>
          <a:p>
            <a:fld id="{82608B3B-E9DB-4DD9-A0A8-559B77E49E37}" type="slidenum">
              <a:rPr lang="en-GB" smtClean="0"/>
              <a:t>1</a:t>
            </a:fld>
            <a:endParaRPr lang="en-GB"/>
          </a:p>
        </p:txBody>
      </p:sp>
    </p:spTree>
    <p:extLst>
      <p:ext uri="{BB962C8B-B14F-4D97-AF65-F5344CB8AC3E}">
        <p14:creationId xmlns:p14="http://schemas.microsoft.com/office/powerpoint/2010/main" val="340143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Minutes. Retrieval and discussion. </a:t>
            </a:r>
          </a:p>
          <a:p>
            <a:r>
              <a:rPr lang="en-US" b="0" dirty="0"/>
              <a:t>Children pair up and discuss why public speaking is useful and how it could be useful for them. </a:t>
            </a:r>
          </a:p>
          <a:p>
            <a:r>
              <a:rPr lang="en-US" b="1" dirty="0"/>
              <a:t>LO: </a:t>
            </a:r>
            <a:r>
              <a:rPr lang="en-US" b="0" dirty="0"/>
              <a:t>Do they remember what public speaking is and can they relate public speaking to themselves and how it can help them?</a:t>
            </a:r>
          </a:p>
        </p:txBody>
      </p:sp>
      <p:sp>
        <p:nvSpPr>
          <p:cNvPr id="4" name="Slide Number Placeholder 3"/>
          <p:cNvSpPr>
            <a:spLocks noGrp="1"/>
          </p:cNvSpPr>
          <p:nvPr>
            <p:ph type="sldNum" sz="quarter" idx="5"/>
          </p:nvPr>
        </p:nvSpPr>
        <p:spPr/>
        <p:txBody>
          <a:bodyPr/>
          <a:lstStyle/>
          <a:p>
            <a:fld id="{82608B3B-E9DB-4DD9-A0A8-559B77E49E37}" type="slidenum">
              <a:rPr lang="en-GB" smtClean="0"/>
              <a:t>2</a:t>
            </a:fld>
            <a:endParaRPr lang="en-GB"/>
          </a:p>
        </p:txBody>
      </p:sp>
    </p:spTree>
    <p:extLst>
      <p:ext uri="{BB962C8B-B14F-4D97-AF65-F5344CB8AC3E}">
        <p14:creationId xmlns:p14="http://schemas.microsoft.com/office/powerpoint/2010/main" val="253021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Minutes for Video</a:t>
            </a:r>
          </a:p>
          <a:p>
            <a:r>
              <a:rPr lang="en-US" b="1" dirty="0"/>
              <a:t>10 minutes </a:t>
            </a:r>
            <a:r>
              <a:rPr lang="en-US" dirty="0"/>
              <a:t>to write down the Success Criteria. Use the ‘A Successful Speech has….’ handout.  </a:t>
            </a:r>
          </a:p>
          <a:p>
            <a:endParaRPr lang="en-US" dirty="0"/>
          </a:p>
          <a:p>
            <a:r>
              <a:rPr lang="en-US" b="1" dirty="0"/>
              <a:t>LO: </a:t>
            </a:r>
            <a:r>
              <a:rPr lang="en-US" dirty="0"/>
              <a:t>Can pupils recognize any factors that make the presentation on the video good.</a:t>
            </a:r>
            <a:br>
              <a:rPr lang="en-US" dirty="0"/>
            </a:br>
            <a:r>
              <a:rPr lang="en-US" dirty="0"/>
              <a:t>They could mention things like:</a:t>
            </a:r>
          </a:p>
          <a:p>
            <a:r>
              <a:rPr lang="en-US" dirty="0"/>
              <a:t>Standing up straight, talking confidently, clear message, loud voice, easy to understand, good hand gestures, makes eye contact with the audience, interesting subject, well planned presentation.</a:t>
            </a:r>
          </a:p>
          <a:p>
            <a:endParaRPr lang="en-US" dirty="0"/>
          </a:p>
          <a:p>
            <a:r>
              <a:rPr lang="en-US" dirty="0"/>
              <a:t>Children will upload their success criteria handouts to the YLA system. Once they have taken a picture of the handout, they will need to go to www.youngleadersacademy.co.uk/login &gt; Login with their username and password &gt; Go to the ‘Just Standing Up’ module of the Pitch Perfect course &gt; Click on ‘upload assignment &gt; Upload the picture of their handout.</a:t>
            </a:r>
          </a:p>
          <a:p>
            <a:endParaRPr lang="en-US" dirty="0"/>
          </a:p>
          <a:p>
            <a:r>
              <a:rPr lang="en-US" dirty="0"/>
              <a:t>Remind pupils they will get points awarded for uploading their handout. Pupils will only be allowed to move to the next module once they’ve uploaded their handouts, watched the video in the module and completed the quiz.</a:t>
            </a:r>
          </a:p>
          <a:p>
            <a:endParaRPr lang="en-US" dirty="0"/>
          </a:p>
          <a:p>
            <a:r>
              <a:rPr lang="en-US" b="1" dirty="0"/>
              <a:t>Teachers: </a:t>
            </a:r>
            <a:r>
              <a:rPr lang="en-US" dirty="0"/>
              <a:t>Once a student has uploaded their work, make sure you log in to your Group Leader account and approve their work OTHERWISE the student will not be able to move on to the next module.</a:t>
            </a:r>
            <a:endParaRPr lang="en-GB" dirty="0"/>
          </a:p>
        </p:txBody>
      </p:sp>
      <p:sp>
        <p:nvSpPr>
          <p:cNvPr id="4" name="Slide Number Placeholder 3"/>
          <p:cNvSpPr>
            <a:spLocks noGrp="1"/>
          </p:cNvSpPr>
          <p:nvPr>
            <p:ph type="sldNum" sz="quarter" idx="5"/>
          </p:nvPr>
        </p:nvSpPr>
        <p:spPr/>
        <p:txBody>
          <a:bodyPr/>
          <a:lstStyle/>
          <a:p>
            <a:fld id="{82608B3B-E9DB-4DD9-A0A8-559B77E49E37}" type="slidenum">
              <a:rPr lang="en-GB" smtClean="0"/>
              <a:t>3</a:t>
            </a:fld>
            <a:endParaRPr lang="en-GB"/>
          </a:p>
        </p:txBody>
      </p:sp>
    </p:spTree>
    <p:extLst>
      <p:ext uri="{BB962C8B-B14F-4D97-AF65-F5344CB8AC3E}">
        <p14:creationId xmlns:p14="http://schemas.microsoft.com/office/powerpoint/2010/main" val="317820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Speaking Activity 20 minutes:</a:t>
            </a:r>
            <a:br>
              <a:rPr lang="en-US" b="1" dirty="0"/>
            </a:br>
            <a:br>
              <a:rPr lang="en-US" dirty="0"/>
            </a:br>
            <a:r>
              <a:rPr lang="en-US" dirty="0"/>
              <a:t>Put pupils into small groups of 4 or 5. Every player get’s a turn to speak – no exceptions. Other children will provide feedback to each speech they hear. What worked well, what could they have done better, what did they like. Do not be critical of the speaker, you are providing constructive criticism of the speech and you are helping each other to become better at speaking in public.</a:t>
            </a:r>
          </a:p>
        </p:txBody>
      </p:sp>
      <p:sp>
        <p:nvSpPr>
          <p:cNvPr id="4" name="Slide Number Placeholder 3"/>
          <p:cNvSpPr>
            <a:spLocks noGrp="1"/>
          </p:cNvSpPr>
          <p:nvPr>
            <p:ph type="sldNum" sz="quarter" idx="5"/>
          </p:nvPr>
        </p:nvSpPr>
        <p:spPr/>
        <p:txBody>
          <a:bodyPr/>
          <a:lstStyle/>
          <a:p>
            <a:fld id="{82608B3B-E9DB-4DD9-A0A8-559B77E49E37}" type="slidenum">
              <a:rPr lang="en-GB" smtClean="0"/>
              <a:t>4</a:t>
            </a:fld>
            <a:endParaRPr lang="en-GB"/>
          </a:p>
        </p:txBody>
      </p:sp>
    </p:spTree>
    <p:extLst>
      <p:ext uri="{BB962C8B-B14F-4D97-AF65-F5344CB8AC3E}">
        <p14:creationId xmlns:p14="http://schemas.microsoft.com/office/powerpoint/2010/main" val="233083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2608B3B-E9DB-4DD9-A0A8-559B77E49E37}" type="slidenum">
              <a:rPr lang="en-GB" smtClean="0"/>
              <a:t>5</a:t>
            </a:fld>
            <a:endParaRPr lang="en-GB"/>
          </a:p>
        </p:txBody>
      </p:sp>
    </p:spTree>
    <p:extLst>
      <p:ext uri="{BB962C8B-B14F-4D97-AF65-F5344CB8AC3E}">
        <p14:creationId xmlns:p14="http://schemas.microsoft.com/office/powerpoint/2010/main" val="266365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Home / Extra Activity</a:t>
            </a:r>
            <a:br>
              <a:rPr lang="en-US" b="1" dirty="0"/>
            </a:br>
            <a:br>
              <a:rPr lang="en-US" dirty="0"/>
            </a:br>
            <a:r>
              <a:rPr lang="en-US" dirty="0"/>
              <a:t>Make sure each student has their login details outlined on their Pitch Passport.</a:t>
            </a:r>
            <a:br>
              <a:rPr lang="en-US" dirty="0"/>
            </a:br>
            <a:r>
              <a:rPr lang="en-US" dirty="0"/>
              <a:t>They should have a ‘username’ and a ‘password’</a:t>
            </a:r>
            <a:br>
              <a:rPr lang="en-US" dirty="0"/>
            </a:br>
            <a:r>
              <a:rPr lang="en-US" dirty="0"/>
              <a:t>To login, students go to www.youngleadersacademy.co.uk/login </a:t>
            </a:r>
          </a:p>
        </p:txBody>
      </p:sp>
      <p:sp>
        <p:nvSpPr>
          <p:cNvPr id="4" name="Slide Number Placeholder 3"/>
          <p:cNvSpPr>
            <a:spLocks noGrp="1"/>
          </p:cNvSpPr>
          <p:nvPr>
            <p:ph type="sldNum" sz="quarter" idx="5"/>
          </p:nvPr>
        </p:nvSpPr>
        <p:spPr/>
        <p:txBody>
          <a:bodyPr/>
          <a:lstStyle/>
          <a:p>
            <a:fld id="{82608B3B-E9DB-4DD9-A0A8-559B77E49E37}" type="slidenum">
              <a:rPr lang="en-GB" smtClean="0"/>
              <a:t>6</a:t>
            </a:fld>
            <a:endParaRPr lang="en-GB"/>
          </a:p>
        </p:txBody>
      </p:sp>
      <p:sp>
        <p:nvSpPr>
          <p:cNvPr id="5" name="Footer Placeholder 4">
            <a:extLst>
              <a:ext uri="{FF2B5EF4-FFF2-40B4-BE49-F238E27FC236}">
                <a16:creationId xmlns:a16="http://schemas.microsoft.com/office/drawing/2014/main" id="{0211F441-B7F6-4C65-867E-AFDB40F8DE2D}"/>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270738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42CC-EDE7-4807-8D4E-CA01A3F223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C04FDC-D81E-4C65-9DDB-2269FB6F3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6E8413F-6B44-4F64-9681-3F94FBF337A5}"/>
              </a:ext>
            </a:extLst>
          </p:cNvPr>
          <p:cNvSpPr>
            <a:spLocks noGrp="1"/>
          </p:cNvSpPr>
          <p:nvPr>
            <p:ph type="ftr" sz="quarter" idx="11"/>
          </p:nvPr>
        </p:nvSpPr>
        <p:spPr>
          <a:xfrm>
            <a:off x="3144715" y="6343502"/>
            <a:ext cx="5902569" cy="365125"/>
          </a:xfrm>
        </p:spPr>
        <p:txBody>
          <a:bodyPr/>
          <a:lstStyle/>
          <a:p>
            <a:r>
              <a:rPr lang="en-US" dirty="0"/>
              <a:t>All Rights reserved. © Young Leaders Academy. www.youngleadersacademy.co.uk</a:t>
            </a:r>
            <a:endParaRPr lang="en-GB" dirty="0"/>
          </a:p>
        </p:txBody>
      </p:sp>
      <p:pic>
        <p:nvPicPr>
          <p:cNvPr id="8" name="Picture 7">
            <a:extLst>
              <a:ext uri="{FF2B5EF4-FFF2-40B4-BE49-F238E27FC236}">
                <a16:creationId xmlns:a16="http://schemas.microsoft.com/office/drawing/2014/main" id="{F2D7A804-142C-4C90-9F37-CB6A66F80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9946" y="5918199"/>
            <a:ext cx="1699846" cy="790428"/>
          </a:xfrm>
          <a:prstGeom prst="rect">
            <a:avLst/>
          </a:prstGeom>
        </p:spPr>
      </p:pic>
    </p:spTree>
    <p:extLst>
      <p:ext uri="{BB962C8B-B14F-4D97-AF65-F5344CB8AC3E}">
        <p14:creationId xmlns:p14="http://schemas.microsoft.com/office/powerpoint/2010/main" val="349877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136E-60F0-4C86-8BE5-F9F2A94E2E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E9352B-0BE3-4186-B198-8E677566E7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7DA7C0-E443-4CD3-87C1-90105CA3E78B}"/>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5" name="Footer Placeholder 4">
            <a:extLst>
              <a:ext uri="{FF2B5EF4-FFF2-40B4-BE49-F238E27FC236}">
                <a16:creationId xmlns:a16="http://schemas.microsoft.com/office/drawing/2014/main" id="{481C47FC-F603-41B0-8E9C-0C4D976FB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EA6C00-6BFC-4B85-9996-1194F8B95E8A}"/>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30840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81548E-24BA-49AE-9B6F-FFB314B220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9ECDD8-39FD-44BE-BAA1-5022AD579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C6D72-C290-4772-B67B-6BFED13328FE}"/>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5" name="Footer Placeholder 4">
            <a:extLst>
              <a:ext uri="{FF2B5EF4-FFF2-40B4-BE49-F238E27FC236}">
                <a16:creationId xmlns:a16="http://schemas.microsoft.com/office/drawing/2014/main" id="{C00765C1-4D08-4C42-B32C-74C38645DA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FFB43D-215F-4819-87B7-72DC9F7EF3EA}"/>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165337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A3DC-7862-4C62-BF29-7997DA6BB1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446546-B846-4667-8C78-F91FBF555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85F84E-233C-46FD-9F63-4B8FB4100AF4}"/>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5" name="Footer Placeholder 4">
            <a:extLst>
              <a:ext uri="{FF2B5EF4-FFF2-40B4-BE49-F238E27FC236}">
                <a16:creationId xmlns:a16="http://schemas.microsoft.com/office/drawing/2014/main" id="{FDA421AF-3DF0-42F4-A539-47E255230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7AE2F-0B22-47B4-8DF5-856072123822}"/>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8968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E18F-BA5A-479D-87A8-0563A5FEE4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30E0D5-A63C-4740-A110-1B6EA5D4B9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380E2-1B00-44AD-AC24-62906B07ECC5}"/>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5" name="Footer Placeholder 4">
            <a:extLst>
              <a:ext uri="{FF2B5EF4-FFF2-40B4-BE49-F238E27FC236}">
                <a16:creationId xmlns:a16="http://schemas.microsoft.com/office/drawing/2014/main" id="{16782661-75F4-4F00-8D2A-187D426E4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64E19-F1BF-4613-900B-983208CD6158}"/>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201723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56C7-54CE-426F-BCAB-E5D72404B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D96580-7135-44E8-8341-CF70D2ECCD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D9D671-793F-4CDC-A9AA-D15B0DCA2E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C0BD0C-8633-4BDD-AC9F-DE5CF7C20F1D}"/>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6" name="Footer Placeholder 5">
            <a:extLst>
              <a:ext uri="{FF2B5EF4-FFF2-40B4-BE49-F238E27FC236}">
                <a16:creationId xmlns:a16="http://schemas.microsoft.com/office/drawing/2014/main" id="{07E83D33-2608-468D-AA72-AF47FEA643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5EB0FD-058B-4CFC-B5D8-F5A99ECEC099}"/>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3388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4744-4133-4057-99E4-75E6AFD2DB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B99B5E-844A-4E05-9D0B-D63B93F65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B00B-8831-4308-918A-288F1EF07D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DCE79D-5E91-4861-8C53-4EF6A2CCD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9E668-BFE8-4794-A5B9-3A9992C994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0B498F-1AB0-40D2-8BC0-CFC33EE3527C}"/>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8" name="Footer Placeholder 7">
            <a:extLst>
              <a:ext uri="{FF2B5EF4-FFF2-40B4-BE49-F238E27FC236}">
                <a16:creationId xmlns:a16="http://schemas.microsoft.com/office/drawing/2014/main" id="{05D87F7F-745A-4B25-8DA2-A40F166106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4F89FF-FF08-4A6E-A878-CDD25C53BB4B}"/>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52566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454A-E928-48F4-A2DC-4791571A19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AA1218-3457-4196-9E17-AAAD3652EB34}"/>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4" name="Footer Placeholder 3">
            <a:extLst>
              <a:ext uri="{FF2B5EF4-FFF2-40B4-BE49-F238E27FC236}">
                <a16:creationId xmlns:a16="http://schemas.microsoft.com/office/drawing/2014/main" id="{CD57EEA9-CD94-4A55-924B-1AC66B3D81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595138-6C57-4F3E-BD6D-3E2E906DF94E}"/>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139010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26717-E914-4519-9ED7-C7880B429E30}"/>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3" name="Footer Placeholder 2">
            <a:extLst>
              <a:ext uri="{FF2B5EF4-FFF2-40B4-BE49-F238E27FC236}">
                <a16:creationId xmlns:a16="http://schemas.microsoft.com/office/drawing/2014/main" id="{3F13A7DC-868B-4588-9FDC-5B0F4307DF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79C763-6E63-452A-9D8D-EE51D0BB02BC}"/>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325141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A01A-3208-4CA9-B6C8-8F5277CAA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739509-1A42-4E32-9ED9-AA988FF4D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36614D-9099-48B6-90D6-49F07E74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72392-B1B6-420A-9FF7-88BE7CE0DFFB}"/>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6" name="Footer Placeholder 5">
            <a:extLst>
              <a:ext uri="{FF2B5EF4-FFF2-40B4-BE49-F238E27FC236}">
                <a16:creationId xmlns:a16="http://schemas.microsoft.com/office/drawing/2014/main" id="{854C4D5D-59B1-4F12-9CDD-558A70D7FC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FAB2FB-2428-42BC-840B-58B2CA2C9BA5}"/>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218591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D4CE-5CBF-44E3-AC14-1B363E411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3662BD-F70D-42B6-9418-A0D4B869A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B8623F-4059-488D-9FB0-7467C8E6D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5A722-740F-44F5-B3AE-B6024EB11ABF}"/>
              </a:ext>
            </a:extLst>
          </p:cNvPr>
          <p:cNvSpPr>
            <a:spLocks noGrp="1"/>
          </p:cNvSpPr>
          <p:nvPr>
            <p:ph type="dt" sz="half" idx="10"/>
          </p:nvPr>
        </p:nvSpPr>
        <p:spPr/>
        <p:txBody>
          <a:bodyPr/>
          <a:lstStyle/>
          <a:p>
            <a:fld id="{0C7921CD-48B1-4ED9-87AE-799270B0E789}" type="datetimeFigureOut">
              <a:rPr lang="en-GB" smtClean="0"/>
              <a:t>08/08/2021</a:t>
            </a:fld>
            <a:endParaRPr lang="en-GB"/>
          </a:p>
        </p:txBody>
      </p:sp>
      <p:sp>
        <p:nvSpPr>
          <p:cNvPr id="6" name="Footer Placeholder 5">
            <a:extLst>
              <a:ext uri="{FF2B5EF4-FFF2-40B4-BE49-F238E27FC236}">
                <a16:creationId xmlns:a16="http://schemas.microsoft.com/office/drawing/2014/main" id="{8905A28B-A33F-4C1C-B754-D141451796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D4F71D-B09F-4E84-AFE1-1258D10CEA94}"/>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336653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B1D4F-1BD9-41B8-9CEA-DC6DAC6CC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F85FFC-1B85-411F-9A7C-0CAF34554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8B814-D17F-4C91-892A-77D3C2456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921CD-48B1-4ED9-87AE-799270B0E789}" type="datetimeFigureOut">
              <a:rPr lang="en-GB" smtClean="0"/>
              <a:t>08/08/2021</a:t>
            </a:fld>
            <a:endParaRPr lang="en-GB"/>
          </a:p>
        </p:txBody>
      </p:sp>
      <p:sp>
        <p:nvSpPr>
          <p:cNvPr id="5" name="Footer Placeholder 4">
            <a:extLst>
              <a:ext uri="{FF2B5EF4-FFF2-40B4-BE49-F238E27FC236}">
                <a16:creationId xmlns:a16="http://schemas.microsoft.com/office/drawing/2014/main" id="{6432A900-0D1C-44C3-AA14-6E139E1587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57E98C-A4BE-4956-B727-81E29AF02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CC316-1A17-4BA9-A2B6-90110E5CB7B0}" type="slidenum">
              <a:rPr lang="en-GB" smtClean="0"/>
              <a:t>‹#›</a:t>
            </a:fld>
            <a:endParaRPr lang="en-GB"/>
          </a:p>
        </p:txBody>
      </p:sp>
    </p:spTree>
    <p:extLst>
      <p:ext uri="{BB962C8B-B14F-4D97-AF65-F5344CB8AC3E}">
        <p14:creationId xmlns:p14="http://schemas.microsoft.com/office/powerpoint/2010/main" val="3612968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Kh9GbYugA1Y?feature=oembed" TargetMode="External"/><Relationship Id="rId6" Type="http://schemas.openxmlformats.org/officeDocument/2006/relationships/image" Target="../media/image9.jpeg"/><Relationship Id="rId5" Type="http://schemas.openxmlformats.org/officeDocument/2006/relationships/hyperlink" Target="Resources%20Folder.pptx"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Resources%20Folder.pptx"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hyperlink" Target="https://www.publicdomainpictures.net/en/view-image.php?image=272520&amp;picture=congratulations-greeting" TargetMode="External"/><Relationship Id="rId10" Type="http://schemas.openxmlformats.org/officeDocument/2006/relationships/image" Target="../media/image17.png"/><Relationship Id="rId4" Type="http://schemas.openxmlformats.org/officeDocument/2006/relationships/hyperlink" Target="http://openreferral.org/version-0-2-human-services-data-specification-whats-new-whats-ahead/" TargetMode="External"/><Relationship Id="rId9" Type="http://schemas.openxmlformats.org/officeDocument/2006/relationships/image" Target="../media/image16.pn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C1DA78-D398-4DDB-B998-152E3428A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59397"/>
          </a:xfrm>
          <a:prstGeom prst="rect">
            <a:avLst/>
          </a:prstGeom>
        </p:spPr>
      </p:pic>
      <p:sp>
        <p:nvSpPr>
          <p:cNvPr id="2" name="Title 1">
            <a:extLst>
              <a:ext uri="{FF2B5EF4-FFF2-40B4-BE49-F238E27FC236}">
                <a16:creationId xmlns:a16="http://schemas.microsoft.com/office/drawing/2014/main" id="{056C4F25-6C72-4B68-8015-C0428EDE0C37}"/>
              </a:ext>
            </a:extLst>
          </p:cNvPr>
          <p:cNvSpPr>
            <a:spLocks noGrp="1"/>
          </p:cNvSpPr>
          <p:nvPr>
            <p:ph type="ctrTitle"/>
          </p:nvPr>
        </p:nvSpPr>
        <p:spPr>
          <a:xfrm>
            <a:off x="1524000" y="534534"/>
            <a:ext cx="9144000" cy="989466"/>
          </a:xfrm>
        </p:spPr>
        <p:txBody>
          <a:bodyPr/>
          <a:lstStyle/>
          <a:p>
            <a:r>
              <a:rPr lang="en-US" b="1" dirty="0">
                <a:effectLst>
                  <a:outerShdw blurRad="50800" dist="38100" algn="l" rotWithShape="0">
                    <a:prstClr val="black">
                      <a:alpha val="40000"/>
                    </a:prstClr>
                  </a:outerShdw>
                </a:effectLst>
              </a:rPr>
              <a:t>Just Standing Up</a:t>
            </a:r>
            <a:endParaRPr lang="en-GB" b="1" dirty="0">
              <a:effectLst>
                <a:outerShdw blurRad="50800" dist="38100" algn="l" rotWithShape="0">
                  <a:prstClr val="black">
                    <a:alpha val="40000"/>
                  </a:prstClr>
                </a:outerShdw>
              </a:effectLst>
            </a:endParaRPr>
          </a:p>
        </p:txBody>
      </p:sp>
      <p:sp>
        <p:nvSpPr>
          <p:cNvPr id="8" name="Speech Bubble: Oval 7">
            <a:extLst>
              <a:ext uri="{FF2B5EF4-FFF2-40B4-BE49-F238E27FC236}">
                <a16:creationId xmlns:a16="http://schemas.microsoft.com/office/drawing/2014/main" id="{8B2C0482-5F28-44B1-A957-B0E379252335}"/>
              </a:ext>
            </a:extLst>
          </p:cNvPr>
          <p:cNvSpPr/>
          <p:nvPr/>
        </p:nvSpPr>
        <p:spPr>
          <a:xfrm>
            <a:off x="304800" y="1349010"/>
            <a:ext cx="3834063" cy="2963324"/>
          </a:xfrm>
          <a:prstGeom prst="wedgeEllipseCallout">
            <a:avLst>
              <a:gd name="adj1" fmla="val 33013"/>
              <a:gd name="adj2" fmla="val 56813"/>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effectLst>
                <a:outerShdw blurRad="50800" dist="38100" algn="l" rotWithShape="0">
                  <a:prstClr val="black">
                    <a:alpha val="40000"/>
                  </a:prstClr>
                </a:outerShdw>
              </a:effectLst>
            </a:endParaRPr>
          </a:p>
        </p:txBody>
      </p:sp>
      <p:sp>
        <p:nvSpPr>
          <p:cNvPr id="3" name="Subtitle 2">
            <a:extLst>
              <a:ext uri="{FF2B5EF4-FFF2-40B4-BE49-F238E27FC236}">
                <a16:creationId xmlns:a16="http://schemas.microsoft.com/office/drawing/2014/main" id="{B08618DB-6750-46F0-890D-9C8BB3EC392B}"/>
              </a:ext>
            </a:extLst>
          </p:cNvPr>
          <p:cNvSpPr>
            <a:spLocks noGrp="1"/>
          </p:cNvSpPr>
          <p:nvPr>
            <p:ph type="subTitle" idx="1"/>
          </p:nvPr>
        </p:nvSpPr>
        <p:spPr>
          <a:xfrm>
            <a:off x="188494" y="2105897"/>
            <a:ext cx="4066674" cy="1449550"/>
          </a:xfrm>
        </p:spPr>
        <p:txBody>
          <a:bodyPr>
            <a:normAutofit/>
          </a:bodyPr>
          <a:lstStyle/>
          <a:p>
            <a:r>
              <a:rPr lang="en-US" sz="3600" dirty="0">
                <a:ln>
                  <a:solidFill>
                    <a:sysClr val="windowText" lastClr="000000"/>
                  </a:solidFill>
                </a:ln>
                <a:latin typeface="Bahnschrift" panose="020B0502040204020203" pitchFamily="34" charset="0"/>
              </a:rPr>
              <a:t>Let’s get up</a:t>
            </a:r>
          </a:p>
          <a:p>
            <a:r>
              <a:rPr lang="en-US" sz="3600" dirty="0">
                <a:ln>
                  <a:solidFill>
                    <a:sysClr val="windowText" lastClr="000000"/>
                  </a:solidFill>
                </a:ln>
                <a:latin typeface="Bahnschrift" panose="020B0502040204020203" pitchFamily="34" charset="0"/>
              </a:rPr>
              <a:t>and have a go!</a:t>
            </a:r>
          </a:p>
        </p:txBody>
      </p:sp>
    </p:spTree>
    <p:extLst>
      <p:ext uri="{BB962C8B-B14F-4D97-AF65-F5344CB8AC3E}">
        <p14:creationId xmlns:p14="http://schemas.microsoft.com/office/powerpoint/2010/main" val="55943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29F29B-9AFF-4781-AEC0-F39E3B4FE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6C4F25-6C72-4B68-8015-C0428EDE0C37}"/>
              </a:ext>
            </a:extLst>
          </p:cNvPr>
          <p:cNvSpPr>
            <a:spLocks noGrp="1"/>
          </p:cNvSpPr>
          <p:nvPr>
            <p:ph type="ctrTitle"/>
          </p:nvPr>
        </p:nvSpPr>
        <p:spPr>
          <a:xfrm>
            <a:off x="3178627" y="1167090"/>
            <a:ext cx="2569028" cy="1072697"/>
          </a:xfrm>
        </p:spPr>
        <p:txBody>
          <a:bodyPr>
            <a:noAutofit/>
          </a:bodyPr>
          <a:lstStyle/>
          <a:p>
            <a:r>
              <a:rPr lang="en-US" sz="4400" b="1" i="1" dirty="0">
                <a:latin typeface="Cooper Black" panose="0208090404030B020404" pitchFamily="18" charset="0"/>
              </a:rPr>
              <a:t>But First…</a:t>
            </a:r>
            <a:endParaRPr lang="en-GB" sz="4400" b="1" i="1" dirty="0">
              <a:latin typeface="Cooper Black" panose="0208090404030B020404" pitchFamily="18" charset="0"/>
            </a:endParaRPr>
          </a:p>
        </p:txBody>
      </p:sp>
      <p:sp>
        <p:nvSpPr>
          <p:cNvPr id="11" name="Rectangle: Rounded Corners 10">
            <a:extLst>
              <a:ext uri="{FF2B5EF4-FFF2-40B4-BE49-F238E27FC236}">
                <a16:creationId xmlns:a16="http://schemas.microsoft.com/office/drawing/2014/main" id="{B2048BB8-F509-4C7F-9A97-707C31E0F4E6}"/>
              </a:ext>
            </a:extLst>
          </p:cNvPr>
          <p:cNvSpPr/>
          <p:nvPr/>
        </p:nvSpPr>
        <p:spPr>
          <a:xfrm>
            <a:off x="97971" y="2783020"/>
            <a:ext cx="3439886" cy="3541580"/>
          </a:xfrm>
          <a:prstGeom prst="roundRect">
            <a:avLst>
              <a:gd name="adj" fmla="val 5591"/>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B08618DB-6750-46F0-890D-9C8BB3EC392B}"/>
              </a:ext>
            </a:extLst>
          </p:cNvPr>
          <p:cNvSpPr>
            <a:spLocks noGrp="1"/>
          </p:cNvSpPr>
          <p:nvPr>
            <p:ph type="subTitle" idx="1"/>
          </p:nvPr>
        </p:nvSpPr>
        <p:spPr>
          <a:xfrm>
            <a:off x="332013" y="4474035"/>
            <a:ext cx="2960913" cy="1655762"/>
          </a:xfrm>
        </p:spPr>
        <p:txBody>
          <a:bodyPr>
            <a:normAutofit fontScale="77500" lnSpcReduction="20000"/>
          </a:bodyPr>
          <a:lstStyle/>
          <a:p>
            <a:pPr algn="l"/>
            <a:r>
              <a:rPr lang="en-US" dirty="0">
                <a:solidFill>
                  <a:schemeClr val="tx1">
                    <a:lumMod val="75000"/>
                    <a:lumOff val="25000"/>
                  </a:schemeClr>
                </a:solidFill>
              </a:rPr>
              <a:t>Pair up with a partner</a:t>
            </a:r>
            <a:br>
              <a:rPr lang="en-US" dirty="0">
                <a:solidFill>
                  <a:schemeClr val="tx1">
                    <a:lumMod val="75000"/>
                    <a:lumOff val="25000"/>
                  </a:schemeClr>
                </a:solidFill>
              </a:rPr>
            </a:br>
            <a:r>
              <a:rPr lang="en-US" dirty="0">
                <a:solidFill>
                  <a:schemeClr val="tx1">
                    <a:lumMod val="75000"/>
                    <a:lumOff val="25000"/>
                  </a:schemeClr>
                </a:solidFill>
              </a:rPr>
              <a:t>and discuss:</a:t>
            </a:r>
          </a:p>
          <a:p>
            <a:pPr marL="457200" indent="-457200" algn="l">
              <a:buAutoNum type="arabicPeriod"/>
            </a:pPr>
            <a:r>
              <a:rPr lang="en-US" dirty="0">
                <a:solidFill>
                  <a:schemeClr val="tx1">
                    <a:lumMod val="75000"/>
                    <a:lumOff val="25000"/>
                  </a:schemeClr>
                </a:solidFill>
              </a:rPr>
              <a:t>Why is public speaking</a:t>
            </a:r>
            <a:br>
              <a:rPr lang="en-US" dirty="0">
                <a:solidFill>
                  <a:schemeClr val="tx1">
                    <a:lumMod val="75000"/>
                    <a:lumOff val="25000"/>
                  </a:schemeClr>
                </a:solidFill>
              </a:rPr>
            </a:br>
            <a:r>
              <a:rPr lang="en-US" dirty="0">
                <a:solidFill>
                  <a:schemeClr val="tx1">
                    <a:lumMod val="75000"/>
                    <a:lumOff val="25000"/>
                  </a:schemeClr>
                </a:solidFill>
              </a:rPr>
              <a:t>a useful skill to learn?</a:t>
            </a:r>
          </a:p>
          <a:p>
            <a:pPr marL="457200" indent="-457200" algn="l">
              <a:buAutoNum type="arabicPeriod"/>
            </a:pPr>
            <a:r>
              <a:rPr lang="en-US" dirty="0">
                <a:solidFill>
                  <a:schemeClr val="tx1">
                    <a:lumMod val="75000"/>
                    <a:lumOff val="25000"/>
                  </a:schemeClr>
                </a:solidFill>
              </a:rPr>
              <a:t>How could it be useful </a:t>
            </a:r>
            <a:br>
              <a:rPr lang="en-US" dirty="0">
                <a:solidFill>
                  <a:schemeClr val="tx1">
                    <a:lumMod val="75000"/>
                    <a:lumOff val="25000"/>
                  </a:schemeClr>
                </a:solidFill>
              </a:rPr>
            </a:br>
            <a:r>
              <a:rPr lang="en-US" dirty="0">
                <a:solidFill>
                  <a:schemeClr val="tx1">
                    <a:lumMod val="75000"/>
                    <a:lumOff val="25000"/>
                  </a:schemeClr>
                </a:solidFill>
              </a:rPr>
              <a:t>for you?</a:t>
            </a:r>
            <a:endParaRPr lang="en-GB" dirty="0">
              <a:solidFill>
                <a:schemeClr val="tx1">
                  <a:lumMod val="75000"/>
                  <a:lumOff val="25000"/>
                </a:schemeClr>
              </a:solidFill>
            </a:endParaRPr>
          </a:p>
        </p:txBody>
      </p:sp>
      <p:sp>
        <p:nvSpPr>
          <p:cNvPr id="7" name="TextBox 6">
            <a:extLst>
              <a:ext uri="{FF2B5EF4-FFF2-40B4-BE49-F238E27FC236}">
                <a16:creationId xmlns:a16="http://schemas.microsoft.com/office/drawing/2014/main" id="{5BAB7E29-0C8B-4916-9310-A6127D83C2B2}"/>
              </a:ext>
            </a:extLst>
          </p:cNvPr>
          <p:cNvSpPr txBox="1"/>
          <p:nvPr/>
        </p:nvSpPr>
        <p:spPr>
          <a:xfrm>
            <a:off x="8006442" y="2044005"/>
            <a:ext cx="6183086" cy="1384995"/>
          </a:xfrm>
          <a:prstGeom prst="rect">
            <a:avLst/>
          </a:prstGeom>
          <a:noFill/>
        </p:spPr>
        <p:txBody>
          <a:bodyPr wrap="square">
            <a:spAutoFit/>
          </a:bodyPr>
          <a:lstStyle/>
          <a:p>
            <a:r>
              <a:rPr lang="en-US" sz="2800" dirty="0">
                <a:latin typeface="Cooper Black" panose="0208090404030B020404" pitchFamily="18" charset="0"/>
              </a:rPr>
              <a:t>Let’s make sure</a:t>
            </a:r>
          </a:p>
          <a:p>
            <a:r>
              <a:rPr lang="en-US" sz="2800" dirty="0">
                <a:latin typeface="Cooper Black" panose="0208090404030B020404" pitchFamily="18" charset="0"/>
              </a:rPr>
              <a:t>we understood</a:t>
            </a:r>
          </a:p>
          <a:p>
            <a:r>
              <a:rPr lang="en-US" sz="2800" dirty="0">
                <a:latin typeface="Cooper Black" panose="0208090404030B020404" pitchFamily="18" charset="0"/>
              </a:rPr>
              <a:t>the last lesson</a:t>
            </a:r>
            <a:endParaRPr lang="en-GB" sz="2800" dirty="0">
              <a:latin typeface="Cooper Black" panose="0208090404030B020404" pitchFamily="18" charset="0"/>
            </a:endParaRPr>
          </a:p>
        </p:txBody>
      </p:sp>
      <p:sp>
        <p:nvSpPr>
          <p:cNvPr id="4" name="TextBox 3">
            <a:extLst>
              <a:ext uri="{FF2B5EF4-FFF2-40B4-BE49-F238E27FC236}">
                <a16:creationId xmlns:a16="http://schemas.microsoft.com/office/drawing/2014/main" id="{BE09AB3F-3E4C-4841-995D-25B0F2007EAD}"/>
              </a:ext>
            </a:extLst>
          </p:cNvPr>
          <p:cNvSpPr txBox="1"/>
          <p:nvPr/>
        </p:nvSpPr>
        <p:spPr>
          <a:xfrm>
            <a:off x="250370" y="3641730"/>
            <a:ext cx="3124201"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ooper Black" panose="0208090404030B020404" pitchFamily="18" charset="0"/>
              </a:rPr>
              <a:t>ACTIVITY</a:t>
            </a:r>
            <a:endParaRPr lang="en-GB" sz="3600" b="1" dirty="0">
              <a:solidFill>
                <a:schemeClr val="tx1">
                  <a:lumMod val="75000"/>
                  <a:lumOff val="25000"/>
                </a:schemeClr>
              </a:solidFill>
              <a:latin typeface="Cooper Black" panose="0208090404030B020404" pitchFamily="18" charset="0"/>
            </a:endParaRPr>
          </a:p>
        </p:txBody>
      </p:sp>
      <p:pic>
        <p:nvPicPr>
          <p:cNvPr id="8" name="Graphic 7" descr="Head with gears">
            <a:extLst>
              <a:ext uri="{FF2B5EF4-FFF2-40B4-BE49-F238E27FC236}">
                <a16:creationId xmlns:a16="http://schemas.microsoft.com/office/drawing/2014/main" id="{009A3D62-825F-49B0-AFD3-DB451E2314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6543" y="1118719"/>
            <a:ext cx="914400" cy="914400"/>
          </a:xfrm>
          <a:prstGeom prst="rect">
            <a:avLst/>
          </a:prstGeom>
          <a:effectLst>
            <a:outerShdw blurRad="50800" dist="38100" dir="5400000" algn="t" rotWithShape="0">
              <a:prstClr val="black">
                <a:alpha val="40000"/>
              </a:prstClr>
            </a:outerShdw>
          </a:effectLst>
        </p:spPr>
      </p:pic>
      <p:pic>
        <p:nvPicPr>
          <p:cNvPr id="10" name="Graphic 9" descr="Lightbulb and gear">
            <a:extLst>
              <a:ext uri="{FF2B5EF4-FFF2-40B4-BE49-F238E27FC236}">
                <a16:creationId xmlns:a16="http://schemas.microsoft.com/office/drawing/2014/main" id="{5F164599-82DB-4909-A626-595F46EC9A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4257" y="2926516"/>
            <a:ext cx="827315" cy="827315"/>
          </a:xfrm>
          <a:prstGeom prst="rect">
            <a:avLst/>
          </a:prstGeom>
        </p:spPr>
      </p:pic>
    </p:spTree>
    <p:extLst>
      <p:ext uri="{BB962C8B-B14F-4D97-AF65-F5344CB8AC3E}">
        <p14:creationId xmlns:p14="http://schemas.microsoft.com/office/powerpoint/2010/main" val="303779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F0286B-033D-498B-BFB1-13B3F7C4B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656" y="-508000"/>
            <a:ext cx="12192000" cy="8128754"/>
          </a:xfrm>
          <a:prstGeom prst="rect">
            <a:avLst/>
          </a:prstGeom>
        </p:spPr>
      </p:pic>
      <p:sp>
        <p:nvSpPr>
          <p:cNvPr id="6" name="Rectangle 5">
            <a:extLst>
              <a:ext uri="{FF2B5EF4-FFF2-40B4-BE49-F238E27FC236}">
                <a16:creationId xmlns:a16="http://schemas.microsoft.com/office/drawing/2014/main" id="{31B770A1-C41C-43E2-BEC7-5F48C75FBB35}"/>
              </a:ext>
            </a:extLst>
          </p:cNvPr>
          <p:cNvSpPr/>
          <p:nvPr/>
        </p:nvSpPr>
        <p:spPr>
          <a:xfrm>
            <a:off x="0" y="0"/>
            <a:ext cx="3680178" cy="6858000"/>
          </a:xfrm>
          <a:prstGeom prst="rect">
            <a:avLst/>
          </a:prstGeom>
          <a:solidFill>
            <a:srgbClr val="86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9A53331-A85E-4E5E-BC85-7B0EE5CD4784}"/>
              </a:ext>
            </a:extLst>
          </p:cNvPr>
          <p:cNvSpPr/>
          <p:nvPr/>
        </p:nvSpPr>
        <p:spPr>
          <a:xfrm>
            <a:off x="5455920" y="559276"/>
            <a:ext cx="3352800" cy="2443004"/>
          </a:xfrm>
          <a:prstGeom prst="rect">
            <a:avLst/>
          </a:prstGeom>
          <a:solidFill>
            <a:srgbClr val="86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2414C69-74AD-D849-A02E-C3B4D302A6EA}"/>
              </a:ext>
            </a:extLst>
          </p:cNvPr>
          <p:cNvSpPr>
            <a:spLocks noGrp="1"/>
          </p:cNvSpPr>
          <p:nvPr>
            <p:ph idx="1"/>
          </p:nvPr>
        </p:nvSpPr>
        <p:spPr>
          <a:xfrm>
            <a:off x="278780" y="365124"/>
            <a:ext cx="11597534" cy="1191533"/>
          </a:xfrm>
        </p:spPr>
        <p:txBody>
          <a:bodyPr>
            <a:normAutofit/>
          </a:bodyPr>
          <a:lstStyle/>
          <a:p>
            <a:pPr marL="0" indent="0">
              <a:buNone/>
            </a:pPr>
            <a:r>
              <a:rPr lang="en-US" dirty="0"/>
              <a:t>Let’s watch this video. In your </a:t>
            </a:r>
            <a:r>
              <a:rPr lang="en-US" dirty="0">
                <a:hlinkClick r:id="rId5" action="ppaction://hlinkpres?slideindex=1&amp;slidetitle="/>
              </a:rPr>
              <a:t>handout</a:t>
            </a:r>
            <a:r>
              <a:rPr lang="en-US" dirty="0"/>
              <a:t>, write down all the</a:t>
            </a:r>
            <a:br>
              <a:rPr lang="en-US" dirty="0"/>
            </a:br>
            <a:r>
              <a:rPr lang="en-US" dirty="0"/>
              <a:t>things you think are good about this presentation….</a:t>
            </a:r>
          </a:p>
          <a:p>
            <a:pPr marL="0" indent="0">
              <a:buNone/>
            </a:pPr>
            <a:endParaRPr lang="en-US" dirty="0"/>
          </a:p>
          <a:p>
            <a:pPr marL="0" indent="0">
              <a:buNone/>
            </a:pPr>
            <a:endParaRPr lang="en-US" dirty="0"/>
          </a:p>
          <a:p>
            <a:pPr marL="0" indent="0">
              <a:buNone/>
            </a:pPr>
            <a:endParaRPr lang="en-SA" dirty="0"/>
          </a:p>
        </p:txBody>
      </p:sp>
      <p:pic>
        <p:nvPicPr>
          <p:cNvPr id="2" name="Online Media 1" title="Kids need recess | Simon Link | TEDxAmanaAcademy">
            <a:hlinkClick r:id="" action="ppaction://media"/>
            <a:extLst>
              <a:ext uri="{FF2B5EF4-FFF2-40B4-BE49-F238E27FC236}">
                <a16:creationId xmlns:a16="http://schemas.microsoft.com/office/drawing/2014/main" id="{D7282E3E-A374-4E98-9BA1-AE2204CE3C2F}"/>
              </a:ext>
            </a:extLst>
          </p:cNvPr>
          <p:cNvPicPr>
            <a:picLocks noRot="1" noChangeAspect="1"/>
          </p:cNvPicPr>
          <p:nvPr>
            <a:videoFile r:link="rId1"/>
          </p:nvPr>
        </p:nvPicPr>
        <p:blipFill>
          <a:blip r:embed="rId6"/>
          <a:stretch>
            <a:fillRect/>
          </a:stretch>
        </p:blipFill>
        <p:spPr>
          <a:xfrm>
            <a:off x="523564" y="2115932"/>
            <a:ext cx="7403172" cy="4182792"/>
          </a:xfrm>
          <a:prstGeom prst="rect">
            <a:avLst/>
          </a:prstGeom>
        </p:spPr>
      </p:pic>
    </p:spTree>
    <p:extLst>
      <p:ext uri="{BB962C8B-B14F-4D97-AF65-F5344CB8AC3E}">
        <p14:creationId xmlns:p14="http://schemas.microsoft.com/office/powerpoint/2010/main" val="27107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C63BA-6E4E-4182-9766-759738842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7" y="0"/>
            <a:ext cx="8183675" cy="6858000"/>
          </a:xfrm>
          <a:prstGeom prst="rect">
            <a:avLst/>
          </a:prstGeom>
        </p:spPr>
      </p:pic>
      <p:sp>
        <p:nvSpPr>
          <p:cNvPr id="6" name="Rectangle 5">
            <a:extLst>
              <a:ext uri="{FF2B5EF4-FFF2-40B4-BE49-F238E27FC236}">
                <a16:creationId xmlns:a16="http://schemas.microsoft.com/office/drawing/2014/main" id="{4C216597-7C3F-4565-9CFE-462C606BCCD3}"/>
              </a:ext>
            </a:extLst>
          </p:cNvPr>
          <p:cNvSpPr/>
          <p:nvPr/>
        </p:nvSpPr>
        <p:spPr>
          <a:xfrm>
            <a:off x="7200188" y="0"/>
            <a:ext cx="4991812" cy="6858000"/>
          </a:xfrm>
          <a:prstGeom prst="rect">
            <a:avLst/>
          </a:prstGeom>
          <a:solidFill>
            <a:srgbClr val="EB9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2EB44D9-6F0A-4538-B6A0-37EBD15F919C}"/>
              </a:ext>
            </a:extLst>
          </p:cNvPr>
          <p:cNvSpPr txBox="1"/>
          <p:nvPr/>
        </p:nvSpPr>
        <p:spPr>
          <a:xfrm>
            <a:off x="5943601" y="1674245"/>
            <a:ext cx="6792686" cy="45498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t>Put all words and topics into a bowl</a:t>
            </a:r>
          </a:p>
          <a:p>
            <a:pPr marL="285750" indent="-285750">
              <a:lnSpc>
                <a:spcPct val="150000"/>
              </a:lnSpc>
              <a:buFont typeface="Arial" panose="020B0604020202020204" pitchFamily="34" charset="0"/>
              <a:buChar char="•"/>
            </a:pPr>
            <a:r>
              <a:rPr lang="en-US" sz="2800" b="1" dirty="0"/>
              <a:t>Each player picks out a word ONLY</a:t>
            </a:r>
            <a:br>
              <a:rPr lang="en-US" sz="2800" b="1" dirty="0"/>
            </a:br>
            <a:r>
              <a:rPr lang="en-US" sz="2800" b="1" dirty="0"/>
              <a:t>when it’s their turn to speak</a:t>
            </a:r>
          </a:p>
          <a:p>
            <a:pPr marL="285750" indent="-285750">
              <a:lnSpc>
                <a:spcPct val="150000"/>
              </a:lnSpc>
              <a:buFont typeface="Arial" panose="020B0604020202020204" pitchFamily="34" charset="0"/>
              <a:buChar char="•"/>
            </a:pPr>
            <a:r>
              <a:rPr lang="en-US" sz="2800" b="1" dirty="0"/>
              <a:t>Speak for 1 minute on the word</a:t>
            </a:r>
            <a:br>
              <a:rPr lang="en-US" sz="2800" b="1" dirty="0"/>
            </a:br>
            <a:r>
              <a:rPr lang="en-US" sz="2800" b="1" dirty="0"/>
              <a:t>you have  picked</a:t>
            </a:r>
          </a:p>
          <a:p>
            <a:pPr marL="285750" indent="-285750">
              <a:lnSpc>
                <a:spcPct val="150000"/>
              </a:lnSpc>
              <a:buFont typeface="Arial" panose="020B0604020202020204" pitchFamily="34" charset="0"/>
              <a:buChar char="•"/>
            </a:pPr>
            <a:r>
              <a:rPr lang="en-US" sz="2800" b="1" dirty="0"/>
              <a:t>Make sure you are stood up (where possible) when you are speaking</a:t>
            </a:r>
          </a:p>
        </p:txBody>
      </p:sp>
      <p:sp>
        <p:nvSpPr>
          <p:cNvPr id="8" name="Rectangle: Rounded Corners 7">
            <a:extLst>
              <a:ext uri="{FF2B5EF4-FFF2-40B4-BE49-F238E27FC236}">
                <a16:creationId xmlns:a16="http://schemas.microsoft.com/office/drawing/2014/main" id="{107250AD-C872-4C55-8FE1-C7B48D78D99C}"/>
              </a:ext>
            </a:extLst>
          </p:cNvPr>
          <p:cNvSpPr/>
          <p:nvPr/>
        </p:nvSpPr>
        <p:spPr>
          <a:xfrm rot="361443">
            <a:off x="3450772" y="2885606"/>
            <a:ext cx="1698172" cy="1166328"/>
          </a:xfrm>
          <a:prstGeom prst="roundRect">
            <a:avLst>
              <a:gd name="adj" fmla="val 5859"/>
            </a:avLst>
          </a:prstGeom>
          <a:solidFill>
            <a:srgbClr val="F1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8AD0CF8-DBB9-4DAD-9C44-8A426451177D}"/>
              </a:ext>
            </a:extLst>
          </p:cNvPr>
          <p:cNvSpPr txBox="1"/>
          <p:nvPr/>
        </p:nvSpPr>
        <p:spPr>
          <a:xfrm>
            <a:off x="5153750" y="235820"/>
            <a:ext cx="6743700" cy="1200329"/>
          </a:xfrm>
          <a:prstGeom prst="rect">
            <a:avLst/>
          </a:prstGeom>
          <a:noFill/>
        </p:spPr>
        <p:txBody>
          <a:bodyPr wrap="square">
            <a:spAutoFit/>
          </a:bodyPr>
          <a:lstStyle/>
          <a:p>
            <a:r>
              <a:rPr lang="en-US" sz="3600" b="1" dirty="0"/>
              <a:t>Let’s play the One Minute Word Challenge. Here’s </a:t>
            </a:r>
            <a:r>
              <a:rPr lang="en-US" sz="3600" b="1" dirty="0">
                <a:hlinkClick r:id="rId4" action="ppaction://hlinkpres?slideindex=1&amp;slidetitle="/>
              </a:rPr>
              <a:t>how to play it</a:t>
            </a:r>
            <a:r>
              <a:rPr lang="en-US" sz="3600" b="1" dirty="0"/>
              <a:t>….</a:t>
            </a:r>
            <a:endParaRPr lang="en-GB" sz="3600" b="1" dirty="0"/>
          </a:p>
        </p:txBody>
      </p:sp>
      <p:sp>
        <p:nvSpPr>
          <p:cNvPr id="2" name="Title 1">
            <a:extLst>
              <a:ext uri="{FF2B5EF4-FFF2-40B4-BE49-F238E27FC236}">
                <a16:creationId xmlns:a16="http://schemas.microsoft.com/office/drawing/2014/main" id="{056C4F25-6C72-4B68-8015-C0428EDE0C37}"/>
              </a:ext>
            </a:extLst>
          </p:cNvPr>
          <p:cNvSpPr>
            <a:spLocks noGrp="1"/>
          </p:cNvSpPr>
          <p:nvPr>
            <p:ph type="ctrTitle"/>
          </p:nvPr>
        </p:nvSpPr>
        <p:spPr>
          <a:xfrm rot="21383184">
            <a:off x="3265713" y="4691038"/>
            <a:ext cx="2492829" cy="1544216"/>
          </a:xfrm>
        </p:spPr>
        <p:txBody>
          <a:bodyPr>
            <a:noAutofit/>
          </a:bodyPr>
          <a:lstStyle/>
          <a:p>
            <a:r>
              <a:rPr lang="en-US" sz="4800" b="1" dirty="0">
                <a:solidFill>
                  <a:schemeClr val="tx1">
                    <a:lumMod val="75000"/>
                    <a:lumOff val="25000"/>
                  </a:schemeClr>
                </a:solidFill>
                <a:latin typeface="Cooper Black" panose="0208090404030B020404" pitchFamily="18" charset="0"/>
              </a:rPr>
              <a:t>It’s</a:t>
            </a:r>
            <a:br>
              <a:rPr lang="en-US" sz="4800" b="1" dirty="0">
                <a:solidFill>
                  <a:schemeClr val="tx1">
                    <a:lumMod val="75000"/>
                    <a:lumOff val="25000"/>
                  </a:schemeClr>
                </a:solidFill>
                <a:latin typeface="Cooper Black" panose="0208090404030B020404" pitchFamily="18" charset="0"/>
              </a:rPr>
            </a:br>
            <a:r>
              <a:rPr lang="en-US" sz="4800" b="1" dirty="0">
                <a:solidFill>
                  <a:schemeClr val="tx1">
                    <a:lumMod val="75000"/>
                    <a:lumOff val="25000"/>
                  </a:schemeClr>
                </a:solidFill>
                <a:latin typeface="Cooper Black" panose="0208090404030B020404" pitchFamily="18" charset="0"/>
              </a:rPr>
              <a:t>Game</a:t>
            </a:r>
            <a:br>
              <a:rPr lang="en-US" sz="4800" b="1" dirty="0">
                <a:solidFill>
                  <a:schemeClr val="tx1">
                    <a:lumMod val="75000"/>
                    <a:lumOff val="25000"/>
                  </a:schemeClr>
                </a:solidFill>
                <a:latin typeface="Cooper Black" panose="0208090404030B020404" pitchFamily="18" charset="0"/>
              </a:rPr>
            </a:br>
            <a:r>
              <a:rPr lang="en-US" sz="4800" b="1" dirty="0">
                <a:solidFill>
                  <a:schemeClr val="tx1">
                    <a:lumMod val="75000"/>
                    <a:lumOff val="25000"/>
                  </a:schemeClr>
                </a:solidFill>
                <a:latin typeface="Cooper Black" panose="0208090404030B020404" pitchFamily="18" charset="0"/>
              </a:rPr>
              <a:t>Time!</a:t>
            </a:r>
            <a:br>
              <a:rPr lang="en-US" sz="4800" b="1" dirty="0">
                <a:solidFill>
                  <a:schemeClr val="tx1">
                    <a:lumMod val="75000"/>
                    <a:lumOff val="25000"/>
                  </a:schemeClr>
                </a:solidFill>
                <a:latin typeface="Cooper Black" panose="0208090404030B020404" pitchFamily="18" charset="0"/>
              </a:rPr>
            </a:br>
            <a:br>
              <a:rPr lang="en-US" sz="4800" b="1" dirty="0">
                <a:solidFill>
                  <a:schemeClr val="tx1">
                    <a:lumMod val="75000"/>
                    <a:lumOff val="25000"/>
                  </a:schemeClr>
                </a:solidFill>
                <a:latin typeface="Cooper Black" panose="0208090404030B020404" pitchFamily="18" charset="0"/>
              </a:rPr>
            </a:br>
            <a:br>
              <a:rPr lang="en-US" sz="4800" b="1" dirty="0">
                <a:solidFill>
                  <a:schemeClr val="tx1">
                    <a:lumMod val="75000"/>
                    <a:lumOff val="25000"/>
                  </a:schemeClr>
                </a:solidFill>
                <a:latin typeface="Cooper Black" panose="0208090404030B020404" pitchFamily="18" charset="0"/>
              </a:rPr>
            </a:br>
            <a:endParaRPr lang="en-GB" sz="4800" b="1" dirty="0">
              <a:solidFill>
                <a:schemeClr val="tx1">
                  <a:lumMod val="75000"/>
                  <a:lumOff val="25000"/>
                </a:schemeClr>
              </a:solidFill>
              <a:latin typeface="Cooper Black" panose="0208090404030B020404" pitchFamily="18" charset="0"/>
            </a:endParaRPr>
          </a:p>
        </p:txBody>
      </p:sp>
    </p:spTree>
    <p:extLst>
      <p:ext uri="{BB962C8B-B14F-4D97-AF65-F5344CB8AC3E}">
        <p14:creationId xmlns:p14="http://schemas.microsoft.com/office/powerpoint/2010/main" val="160277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
            <a:extLst>
              <a:ext uri="{FF2B5EF4-FFF2-40B4-BE49-F238E27FC236}">
                <a16:creationId xmlns:a16="http://schemas.microsoft.com/office/drawing/2014/main" id="{736941C5-A6FE-45A7-986C-EC904FA47FF2}"/>
              </a:ext>
            </a:extLst>
          </p:cNvPr>
          <p:cNvSpPr>
            <a:spLocks noGrp="1"/>
          </p:cNvSpPr>
          <p:nvPr>
            <p:ph type="ftr" sz="quarter" idx="11"/>
          </p:nvPr>
        </p:nvSpPr>
        <p:spPr>
          <a:xfrm>
            <a:off x="6841824" y="6260138"/>
            <a:ext cx="5233063" cy="527403"/>
          </a:xfrm>
        </p:spPr>
        <p:txBody>
          <a:bodyPr/>
          <a:lstStyle/>
          <a:p>
            <a:r>
              <a:rPr lang="en-US" dirty="0"/>
              <a:t>All Rights reserved. © Young Leaders Academy. www.youngleadersacademy.co.uk</a:t>
            </a:r>
            <a:endParaRPr lang="en-GB" dirty="0"/>
          </a:p>
        </p:txBody>
      </p:sp>
      <p:grpSp>
        <p:nvGrpSpPr>
          <p:cNvPr id="18" name="Group 17">
            <a:extLst>
              <a:ext uri="{FF2B5EF4-FFF2-40B4-BE49-F238E27FC236}">
                <a16:creationId xmlns:a16="http://schemas.microsoft.com/office/drawing/2014/main" id="{FCBFF8CD-4758-46D2-8BF7-68FEA75968E7}"/>
              </a:ext>
            </a:extLst>
          </p:cNvPr>
          <p:cNvGrpSpPr/>
          <p:nvPr/>
        </p:nvGrpSpPr>
        <p:grpSpPr>
          <a:xfrm>
            <a:off x="-204592" y="136197"/>
            <a:ext cx="7884133" cy="6472723"/>
            <a:chOff x="-789550" y="2328938"/>
            <a:chExt cx="7884133" cy="6472723"/>
          </a:xfrm>
        </p:grpSpPr>
        <p:pic>
          <p:nvPicPr>
            <p:cNvPr id="19" name="Picture 18">
              <a:extLst>
                <a:ext uri="{FF2B5EF4-FFF2-40B4-BE49-F238E27FC236}">
                  <a16:creationId xmlns:a16="http://schemas.microsoft.com/office/drawing/2014/main" id="{115A7B84-4CDA-497D-8D46-5AE9920F0D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550" y="2906395"/>
              <a:ext cx="7369083" cy="5895266"/>
            </a:xfrm>
            <a:prstGeom prst="rect">
              <a:avLst/>
            </a:prstGeom>
          </p:spPr>
        </p:pic>
        <p:pic>
          <p:nvPicPr>
            <p:cNvPr id="20" name="Graphic 19" descr="Marker">
              <a:extLst>
                <a:ext uri="{FF2B5EF4-FFF2-40B4-BE49-F238E27FC236}">
                  <a16:creationId xmlns:a16="http://schemas.microsoft.com/office/drawing/2014/main" id="{30CD954B-C6FE-424C-904B-0A36FBD7A8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134" y="7887261"/>
              <a:ext cx="914400" cy="914400"/>
            </a:xfrm>
            <a:prstGeom prst="rect">
              <a:avLst/>
            </a:prstGeom>
          </p:spPr>
        </p:pic>
        <p:sp>
          <p:nvSpPr>
            <p:cNvPr id="21" name="TextBox 20">
              <a:extLst>
                <a:ext uri="{FF2B5EF4-FFF2-40B4-BE49-F238E27FC236}">
                  <a16:creationId xmlns:a16="http://schemas.microsoft.com/office/drawing/2014/main" id="{29F9A211-64DD-43BE-866D-0D9CBA45DEBB}"/>
                </a:ext>
              </a:extLst>
            </p:cNvPr>
            <p:cNvSpPr txBox="1"/>
            <p:nvPr/>
          </p:nvSpPr>
          <p:spPr>
            <a:xfrm>
              <a:off x="651933" y="7521277"/>
              <a:ext cx="1320800" cy="461665"/>
            </a:xfrm>
            <a:prstGeom prst="rect">
              <a:avLst/>
            </a:prstGeom>
            <a:noFill/>
          </p:spPr>
          <p:txBody>
            <a:bodyPr wrap="square" rtlCol="0">
              <a:spAutoFit/>
            </a:bodyPr>
            <a:lstStyle/>
            <a:p>
              <a:r>
                <a:rPr lang="en-US" sz="1200" b="1" dirty="0"/>
                <a:t>Module 1: </a:t>
              </a:r>
              <a:r>
                <a:rPr lang="en-US" sz="1200" dirty="0"/>
                <a:t>What Is Pitch Perfect?</a:t>
              </a:r>
              <a:endParaRPr lang="en-GB" sz="1200" dirty="0"/>
            </a:p>
          </p:txBody>
        </p:sp>
        <p:pic>
          <p:nvPicPr>
            <p:cNvPr id="22" name="Graphic 21" descr="Marker">
              <a:extLst>
                <a:ext uri="{FF2B5EF4-FFF2-40B4-BE49-F238E27FC236}">
                  <a16:creationId xmlns:a16="http://schemas.microsoft.com/office/drawing/2014/main" id="{F43AC381-31C9-4D68-8BE3-FD40F306E0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9666" y="6845861"/>
              <a:ext cx="914400" cy="914400"/>
            </a:xfrm>
            <a:prstGeom prst="rect">
              <a:avLst/>
            </a:prstGeom>
          </p:spPr>
        </p:pic>
        <p:sp>
          <p:nvSpPr>
            <p:cNvPr id="23" name="TextBox 22">
              <a:extLst>
                <a:ext uri="{FF2B5EF4-FFF2-40B4-BE49-F238E27FC236}">
                  <a16:creationId xmlns:a16="http://schemas.microsoft.com/office/drawing/2014/main" id="{C4BF52D9-8F38-4950-9018-7775AFC19919}"/>
                </a:ext>
              </a:extLst>
            </p:cNvPr>
            <p:cNvSpPr txBox="1"/>
            <p:nvPr/>
          </p:nvSpPr>
          <p:spPr>
            <a:xfrm>
              <a:off x="5596466" y="6479875"/>
              <a:ext cx="1320800" cy="461665"/>
            </a:xfrm>
            <a:prstGeom prst="rect">
              <a:avLst/>
            </a:prstGeom>
            <a:noFill/>
          </p:spPr>
          <p:txBody>
            <a:bodyPr wrap="square" rtlCol="0">
              <a:spAutoFit/>
            </a:bodyPr>
            <a:lstStyle/>
            <a:p>
              <a:r>
                <a:rPr lang="en-US" sz="1200" b="1" dirty="0"/>
                <a:t>Module 2: </a:t>
              </a:r>
              <a:r>
                <a:rPr lang="en-US" sz="1200" dirty="0"/>
                <a:t>Just Standing Up</a:t>
              </a:r>
              <a:endParaRPr lang="en-GB" sz="1200" dirty="0"/>
            </a:p>
          </p:txBody>
        </p:sp>
        <p:pic>
          <p:nvPicPr>
            <p:cNvPr id="24" name="Picture 23">
              <a:extLst>
                <a:ext uri="{FF2B5EF4-FFF2-40B4-BE49-F238E27FC236}">
                  <a16:creationId xmlns:a16="http://schemas.microsoft.com/office/drawing/2014/main" id="{E686809C-6A2F-4FE1-8BE8-49D1C8B6F6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6958" y="6997353"/>
              <a:ext cx="611415" cy="611415"/>
            </a:xfrm>
            <a:prstGeom prst="rect">
              <a:avLst/>
            </a:prstGeom>
          </p:spPr>
        </p:pic>
        <p:pic>
          <p:nvPicPr>
            <p:cNvPr id="25" name="Graphic 24" descr="Marker">
              <a:extLst>
                <a:ext uri="{FF2B5EF4-FFF2-40B4-BE49-F238E27FC236}">
                  <a16:creationId xmlns:a16="http://schemas.microsoft.com/office/drawing/2014/main" id="{E58AE4BD-F4EF-4D07-A5AB-17AE5C4F50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579" y="6135586"/>
              <a:ext cx="914400" cy="914400"/>
            </a:xfrm>
            <a:prstGeom prst="rect">
              <a:avLst/>
            </a:prstGeom>
          </p:spPr>
        </p:pic>
        <p:sp>
          <p:nvSpPr>
            <p:cNvPr id="26" name="TextBox 25">
              <a:extLst>
                <a:ext uri="{FF2B5EF4-FFF2-40B4-BE49-F238E27FC236}">
                  <a16:creationId xmlns:a16="http://schemas.microsoft.com/office/drawing/2014/main" id="{3706855F-345A-4957-9B91-78B926BF9700}"/>
                </a:ext>
              </a:extLst>
            </p:cNvPr>
            <p:cNvSpPr txBox="1"/>
            <p:nvPr/>
          </p:nvSpPr>
          <p:spPr>
            <a:xfrm>
              <a:off x="314201" y="6350463"/>
              <a:ext cx="1320800" cy="646331"/>
            </a:xfrm>
            <a:prstGeom prst="rect">
              <a:avLst/>
            </a:prstGeom>
            <a:noFill/>
          </p:spPr>
          <p:txBody>
            <a:bodyPr wrap="square" rtlCol="0">
              <a:spAutoFit/>
            </a:bodyPr>
            <a:lstStyle/>
            <a:p>
              <a:r>
                <a:rPr lang="en-US" sz="1200" b="1" dirty="0"/>
                <a:t>Module 3: </a:t>
              </a:r>
              <a:r>
                <a:rPr lang="en-US" sz="1200" dirty="0"/>
                <a:t>One Minute Word Challenge</a:t>
              </a:r>
              <a:endParaRPr lang="en-GB" sz="1200" dirty="0"/>
            </a:p>
          </p:txBody>
        </p:sp>
        <p:pic>
          <p:nvPicPr>
            <p:cNvPr id="27" name="Picture 26">
              <a:extLst>
                <a:ext uri="{FF2B5EF4-FFF2-40B4-BE49-F238E27FC236}">
                  <a16:creationId xmlns:a16="http://schemas.microsoft.com/office/drawing/2014/main" id="{E7D5E4F2-42C0-428B-94BE-9D0B5EDD6FF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92452" y="6691645"/>
              <a:ext cx="611415" cy="611415"/>
            </a:xfrm>
            <a:prstGeom prst="rect">
              <a:avLst/>
            </a:prstGeom>
          </p:spPr>
        </p:pic>
        <p:pic>
          <p:nvPicPr>
            <p:cNvPr id="28" name="Graphic 27" descr="Marker">
              <a:extLst>
                <a:ext uri="{FF2B5EF4-FFF2-40B4-BE49-F238E27FC236}">
                  <a16:creationId xmlns:a16="http://schemas.microsoft.com/office/drawing/2014/main" id="{A9B72DF0-2781-487C-B3DA-A7A60AF7D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7683" y="5497042"/>
              <a:ext cx="914400" cy="914400"/>
            </a:xfrm>
            <a:prstGeom prst="rect">
              <a:avLst/>
            </a:prstGeom>
          </p:spPr>
        </p:pic>
        <p:sp>
          <p:nvSpPr>
            <p:cNvPr id="29" name="TextBox 28">
              <a:extLst>
                <a:ext uri="{FF2B5EF4-FFF2-40B4-BE49-F238E27FC236}">
                  <a16:creationId xmlns:a16="http://schemas.microsoft.com/office/drawing/2014/main" id="{30A4B86E-FF8A-498A-8B52-6A3603EC31E0}"/>
                </a:ext>
              </a:extLst>
            </p:cNvPr>
            <p:cNvSpPr txBox="1"/>
            <p:nvPr/>
          </p:nvSpPr>
          <p:spPr>
            <a:xfrm>
              <a:off x="3739630" y="5025597"/>
              <a:ext cx="1773405" cy="461665"/>
            </a:xfrm>
            <a:prstGeom prst="rect">
              <a:avLst/>
            </a:prstGeom>
            <a:noFill/>
          </p:spPr>
          <p:txBody>
            <a:bodyPr wrap="square" rtlCol="0">
              <a:spAutoFit/>
            </a:bodyPr>
            <a:lstStyle/>
            <a:p>
              <a:r>
                <a:rPr lang="en-US" sz="1200" b="1" dirty="0"/>
                <a:t>Module 4: </a:t>
              </a:r>
              <a:r>
                <a:rPr lang="en-US" sz="1200" dirty="0"/>
                <a:t>Planning &amp; Preparing A Presentation</a:t>
              </a:r>
              <a:endParaRPr lang="en-GB" sz="1200" dirty="0"/>
            </a:p>
          </p:txBody>
        </p:sp>
        <p:pic>
          <p:nvPicPr>
            <p:cNvPr id="30" name="Picture 29">
              <a:extLst>
                <a:ext uri="{FF2B5EF4-FFF2-40B4-BE49-F238E27FC236}">
                  <a16:creationId xmlns:a16="http://schemas.microsoft.com/office/drawing/2014/main" id="{08DAFB50-066D-4B6E-A2FE-027EA932444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91976" y="5456675"/>
              <a:ext cx="611415" cy="611415"/>
            </a:xfrm>
            <a:prstGeom prst="rect">
              <a:avLst/>
            </a:prstGeom>
          </p:spPr>
        </p:pic>
        <p:pic>
          <p:nvPicPr>
            <p:cNvPr id="31" name="Graphic 30" descr="Marker">
              <a:extLst>
                <a:ext uri="{FF2B5EF4-FFF2-40B4-BE49-F238E27FC236}">
                  <a16:creationId xmlns:a16="http://schemas.microsoft.com/office/drawing/2014/main" id="{0F243E40-3EE1-4D38-9D6E-61B9ABB475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895" y="3850097"/>
              <a:ext cx="914400" cy="914400"/>
            </a:xfrm>
            <a:prstGeom prst="rect">
              <a:avLst/>
            </a:prstGeom>
          </p:spPr>
        </p:pic>
        <p:sp>
          <p:nvSpPr>
            <p:cNvPr id="32" name="TextBox 31">
              <a:extLst>
                <a:ext uri="{FF2B5EF4-FFF2-40B4-BE49-F238E27FC236}">
                  <a16:creationId xmlns:a16="http://schemas.microsoft.com/office/drawing/2014/main" id="{5696737A-ED3D-4289-839A-1A63D844095C}"/>
                </a:ext>
              </a:extLst>
            </p:cNvPr>
            <p:cNvSpPr txBox="1"/>
            <p:nvPr/>
          </p:nvSpPr>
          <p:spPr>
            <a:xfrm>
              <a:off x="59733" y="3436272"/>
              <a:ext cx="1320800" cy="461665"/>
            </a:xfrm>
            <a:prstGeom prst="rect">
              <a:avLst/>
            </a:prstGeom>
            <a:noFill/>
          </p:spPr>
          <p:txBody>
            <a:bodyPr wrap="square" rtlCol="0">
              <a:spAutoFit/>
            </a:bodyPr>
            <a:lstStyle/>
            <a:p>
              <a:r>
                <a:rPr lang="en-US" sz="1200" b="1" dirty="0"/>
                <a:t>Module 5: </a:t>
              </a:r>
              <a:r>
                <a:rPr lang="en-US" sz="1200" dirty="0"/>
                <a:t>Using Your Voice &amp; Body</a:t>
              </a:r>
              <a:endParaRPr lang="en-GB" sz="1200" dirty="0"/>
            </a:p>
          </p:txBody>
        </p:sp>
        <p:pic>
          <p:nvPicPr>
            <p:cNvPr id="33" name="Picture 32">
              <a:extLst>
                <a:ext uri="{FF2B5EF4-FFF2-40B4-BE49-F238E27FC236}">
                  <a16:creationId xmlns:a16="http://schemas.microsoft.com/office/drawing/2014/main" id="{100E1F6E-75FA-46D8-9146-904D3E5DF87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51934" y="3997694"/>
              <a:ext cx="611415" cy="611415"/>
            </a:xfrm>
            <a:prstGeom prst="rect">
              <a:avLst/>
            </a:prstGeom>
          </p:spPr>
        </p:pic>
        <p:pic>
          <p:nvPicPr>
            <p:cNvPr id="34" name="Graphic 33" descr="Marker">
              <a:extLst>
                <a:ext uri="{FF2B5EF4-FFF2-40B4-BE49-F238E27FC236}">
                  <a16:creationId xmlns:a16="http://schemas.microsoft.com/office/drawing/2014/main" id="{96F1A243-12AE-43FC-BC07-724A431A0F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0587" y="3803829"/>
              <a:ext cx="914400" cy="914400"/>
            </a:xfrm>
            <a:prstGeom prst="rect">
              <a:avLst/>
            </a:prstGeom>
          </p:spPr>
        </p:pic>
        <p:sp>
          <p:nvSpPr>
            <p:cNvPr id="35" name="TextBox 34">
              <a:extLst>
                <a:ext uri="{FF2B5EF4-FFF2-40B4-BE49-F238E27FC236}">
                  <a16:creationId xmlns:a16="http://schemas.microsoft.com/office/drawing/2014/main" id="{08B2C02B-5715-4175-9534-679ED932F75B}"/>
                </a:ext>
              </a:extLst>
            </p:cNvPr>
            <p:cNvSpPr txBox="1"/>
            <p:nvPr/>
          </p:nvSpPr>
          <p:spPr>
            <a:xfrm>
              <a:off x="3290059" y="4145107"/>
              <a:ext cx="1773405" cy="461665"/>
            </a:xfrm>
            <a:prstGeom prst="rect">
              <a:avLst/>
            </a:prstGeom>
            <a:noFill/>
          </p:spPr>
          <p:txBody>
            <a:bodyPr wrap="square" rtlCol="0">
              <a:spAutoFit/>
            </a:bodyPr>
            <a:lstStyle/>
            <a:p>
              <a:r>
                <a:rPr lang="en-US" sz="1200" b="1" dirty="0"/>
                <a:t>Module 6: </a:t>
              </a:r>
              <a:r>
                <a:rPr lang="en-US" sz="1200" dirty="0"/>
                <a:t>Your 1</a:t>
              </a:r>
              <a:r>
                <a:rPr lang="en-US" sz="1200" baseline="30000" dirty="0"/>
                <a:t>st</a:t>
              </a:r>
              <a:r>
                <a:rPr lang="en-US" sz="1200" dirty="0"/>
                <a:t> Speech</a:t>
              </a:r>
              <a:endParaRPr lang="en-GB" sz="1200" dirty="0"/>
            </a:p>
          </p:txBody>
        </p:sp>
        <p:pic>
          <p:nvPicPr>
            <p:cNvPr id="36" name="Picture 35">
              <a:extLst>
                <a:ext uri="{FF2B5EF4-FFF2-40B4-BE49-F238E27FC236}">
                  <a16:creationId xmlns:a16="http://schemas.microsoft.com/office/drawing/2014/main" id="{CFCE4CA8-C9A2-4E47-A0F3-FC044A8D3A3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678645" y="3982263"/>
              <a:ext cx="611415" cy="611415"/>
            </a:xfrm>
            <a:prstGeom prst="rect">
              <a:avLst/>
            </a:prstGeom>
          </p:spPr>
        </p:pic>
        <p:pic>
          <p:nvPicPr>
            <p:cNvPr id="37" name="Graphic 36" descr="Marker">
              <a:extLst>
                <a:ext uri="{FF2B5EF4-FFF2-40B4-BE49-F238E27FC236}">
                  <a16:creationId xmlns:a16="http://schemas.microsoft.com/office/drawing/2014/main" id="{4CF760C1-92AF-4B93-B6C7-9D36BF4FAF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800" y="2817655"/>
              <a:ext cx="914400" cy="914400"/>
            </a:xfrm>
            <a:prstGeom prst="rect">
              <a:avLst/>
            </a:prstGeom>
          </p:spPr>
        </p:pic>
        <p:sp>
          <p:nvSpPr>
            <p:cNvPr id="38" name="TextBox 37">
              <a:extLst>
                <a:ext uri="{FF2B5EF4-FFF2-40B4-BE49-F238E27FC236}">
                  <a16:creationId xmlns:a16="http://schemas.microsoft.com/office/drawing/2014/main" id="{CD763F08-203B-4273-A3BE-662FF78CAD9E}"/>
                </a:ext>
              </a:extLst>
            </p:cNvPr>
            <p:cNvSpPr txBox="1"/>
            <p:nvPr/>
          </p:nvSpPr>
          <p:spPr>
            <a:xfrm>
              <a:off x="3156780" y="2355990"/>
              <a:ext cx="1458837" cy="461665"/>
            </a:xfrm>
            <a:prstGeom prst="rect">
              <a:avLst/>
            </a:prstGeom>
            <a:noFill/>
          </p:spPr>
          <p:txBody>
            <a:bodyPr wrap="square" rtlCol="0">
              <a:spAutoFit/>
            </a:bodyPr>
            <a:lstStyle/>
            <a:p>
              <a:r>
                <a:rPr lang="en-US" sz="1200" b="1" dirty="0"/>
                <a:t>Module 7: </a:t>
              </a:r>
              <a:r>
                <a:rPr lang="en-US" sz="1200" dirty="0"/>
                <a:t>Analysis &amp; Reflection</a:t>
              </a:r>
              <a:endParaRPr lang="en-GB" sz="1200" dirty="0"/>
            </a:p>
          </p:txBody>
        </p:sp>
        <p:pic>
          <p:nvPicPr>
            <p:cNvPr id="39" name="Picture 38">
              <a:extLst>
                <a:ext uri="{FF2B5EF4-FFF2-40B4-BE49-F238E27FC236}">
                  <a16:creationId xmlns:a16="http://schemas.microsoft.com/office/drawing/2014/main" id="{01C8F4DF-C442-45AF-859E-8F27A601034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9629" y="2965252"/>
              <a:ext cx="611415" cy="611415"/>
            </a:xfrm>
            <a:prstGeom prst="rect">
              <a:avLst/>
            </a:prstGeom>
          </p:spPr>
        </p:pic>
        <p:pic>
          <p:nvPicPr>
            <p:cNvPr id="40" name="Graphic 39" descr="Marker">
              <a:extLst>
                <a:ext uri="{FF2B5EF4-FFF2-40B4-BE49-F238E27FC236}">
                  <a16:creationId xmlns:a16="http://schemas.microsoft.com/office/drawing/2014/main" id="{30C5F010-D2D5-4A92-806E-D7C439D068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2112" y="2742763"/>
              <a:ext cx="914400" cy="914400"/>
            </a:xfrm>
            <a:prstGeom prst="rect">
              <a:avLst/>
            </a:prstGeom>
          </p:spPr>
        </p:pic>
        <p:sp>
          <p:nvSpPr>
            <p:cNvPr id="41" name="TextBox 40">
              <a:extLst>
                <a:ext uri="{FF2B5EF4-FFF2-40B4-BE49-F238E27FC236}">
                  <a16:creationId xmlns:a16="http://schemas.microsoft.com/office/drawing/2014/main" id="{A52C21E1-65AE-49EA-A42D-82132114439C}"/>
                </a:ext>
              </a:extLst>
            </p:cNvPr>
            <p:cNvSpPr txBox="1"/>
            <p:nvPr/>
          </p:nvSpPr>
          <p:spPr>
            <a:xfrm>
              <a:off x="5321178" y="2328938"/>
              <a:ext cx="1773405" cy="461665"/>
            </a:xfrm>
            <a:prstGeom prst="rect">
              <a:avLst/>
            </a:prstGeom>
            <a:noFill/>
          </p:spPr>
          <p:txBody>
            <a:bodyPr wrap="square" rtlCol="0">
              <a:spAutoFit/>
            </a:bodyPr>
            <a:lstStyle/>
            <a:p>
              <a:r>
                <a:rPr lang="en-US" sz="1200" b="1" dirty="0"/>
                <a:t>Module 8: </a:t>
              </a:r>
              <a:r>
                <a:rPr lang="en-US" sz="1200" dirty="0"/>
                <a:t>The Masterpiece</a:t>
              </a:r>
              <a:endParaRPr lang="en-GB" sz="1200" dirty="0"/>
            </a:p>
          </p:txBody>
        </p:sp>
        <p:pic>
          <p:nvPicPr>
            <p:cNvPr id="42" name="Picture 41">
              <a:extLst>
                <a:ext uri="{FF2B5EF4-FFF2-40B4-BE49-F238E27FC236}">
                  <a16:creationId xmlns:a16="http://schemas.microsoft.com/office/drawing/2014/main" id="{D6B55AD1-9F55-4266-88A3-4E1F2F34042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015190" y="2790603"/>
              <a:ext cx="611415" cy="611415"/>
            </a:xfrm>
            <a:prstGeom prst="rect">
              <a:avLst/>
            </a:prstGeom>
          </p:spPr>
        </p:pic>
      </p:grpSp>
      <p:sp>
        <p:nvSpPr>
          <p:cNvPr id="43" name="TextBox 42">
            <a:extLst>
              <a:ext uri="{FF2B5EF4-FFF2-40B4-BE49-F238E27FC236}">
                <a16:creationId xmlns:a16="http://schemas.microsoft.com/office/drawing/2014/main" id="{9C78D6D5-0160-4781-8C9B-D65873BCEDC9}"/>
              </a:ext>
            </a:extLst>
          </p:cNvPr>
          <p:cNvSpPr txBox="1"/>
          <p:nvPr/>
        </p:nvSpPr>
        <p:spPr>
          <a:xfrm>
            <a:off x="7502224" y="228797"/>
            <a:ext cx="4741333" cy="64620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599" b="1" dirty="0"/>
              <a:t>Your Route To Success</a:t>
            </a:r>
            <a:endParaRPr lang="en-GB" sz="3599" b="1" dirty="0"/>
          </a:p>
        </p:txBody>
      </p:sp>
      <p:cxnSp>
        <p:nvCxnSpPr>
          <p:cNvPr id="4" name="Straight Connector 3">
            <a:extLst>
              <a:ext uri="{FF2B5EF4-FFF2-40B4-BE49-F238E27FC236}">
                <a16:creationId xmlns:a16="http://schemas.microsoft.com/office/drawing/2014/main" id="{4D4F1398-49F3-4339-89DE-64BD438DE5F6}"/>
              </a:ext>
            </a:extLst>
          </p:cNvPr>
          <p:cNvCxnSpPr/>
          <p:nvPr/>
        </p:nvCxnSpPr>
        <p:spPr>
          <a:xfrm>
            <a:off x="7648201" y="1105721"/>
            <a:ext cx="0" cy="4646557"/>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45" name="TextBox 44">
            <a:extLst>
              <a:ext uri="{FF2B5EF4-FFF2-40B4-BE49-F238E27FC236}">
                <a16:creationId xmlns:a16="http://schemas.microsoft.com/office/drawing/2014/main" id="{1DB3AB2D-89E5-408E-B9B9-56BF529D89D7}"/>
              </a:ext>
            </a:extLst>
          </p:cNvPr>
          <p:cNvSpPr txBox="1"/>
          <p:nvPr/>
        </p:nvSpPr>
        <p:spPr>
          <a:xfrm>
            <a:off x="8226208" y="2571756"/>
            <a:ext cx="3657593" cy="1477328"/>
          </a:xfrm>
          <a:prstGeom prst="rect">
            <a:avLst/>
          </a:prstGeom>
          <a:noFill/>
        </p:spPr>
        <p:txBody>
          <a:bodyPr wrap="square" rtlCol="0">
            <a:spAutoFit/>
          </a:bodyPr>
          <a:lstStyle/>
          <a:p>
            <a:pPr algn="ctr"/>
            <a:r>
              <a:rPr lang="en-US" dirty="0"/>
              <a:t>You are one step from successfully completing </a:t>
            </a:r>
            <a:r>
              <a:rPr lang="en-US" b="1" dirty="0"/>
              <a:t>Module 2</a:t>
            </a:r>
            <a:r>
              <a:rPr lang="en-US" dirty="0"/>
              <a:t>. You can now earn the Just Standing Up badge.</a:t>
            </a:r>
          </a:p>
          <a:p>
            <a:pPr algn="ctr"/>
            <a:endParaRPr lang="en-US" dirty="0"/>
          </a:p>
          <a:p>
            <a:pPr algn="ctr"/>
            <a:endParaRPr lang="en-GB" dirty="0"/>
          </a:p>
        </p:txBody>
      </p:sp>
      <p:pic>
        <p:nvPicPr>
          <p:cNvPr id="47" name="Picture 46">
            <a:extLst>
              <a:ext uri="{FF2B5EF4-FFF2-40B4-BE49-F238E27FC236}">
                <a16:creationId xmlns:a16="http://schemas.microsoft.com/office/drawing/2014/main" id="{FD4CEDA0-4D8A-41A9-ACBF-26D729721C99}"/>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8938929" y="962958"/>
            <a:ext cx="1931401" cy="1711924"/>
          </a:xfrm>
          <a:prstGeom prst="rect">
            <a:avLst/>
          </a:prstGeom>
        </p:spPr>
      </p:pic>
      <p:sp>
        <p:nvSpPr>
          <p:cNvPr id="49" name="TextBox 48">
            <a:extLst>
              <a:ext uri="{FF2B5EF4-FFF2-40B4-BE49-F238E27FC236}">
                <a16:creationId xmlns:a16="http://schemas.microsoft.com/office/drawing/2014/main" id="{DE604F0F-B1AC-4B05-96A9-06C9ECA6AA51}"/>
              </a:ext>
            </a:extLst>
          </p:cNvPr>
          <p:cNvSpPr txBox="1"/>
          <p:nvPr/>
        </p:nvSpPr>
        <p:spPr>
          <a:xfrm>
            <a:off x="8226207" y="5064531"/>
            <a:ext cx="3657593" cy="923330"/>
          </a:xfrm>
          <a:prstGeom prst="rect">
            <a:avLst/>
          </a:prstGeom>
          <a:noFill/>
        </p:spPr>
        <p:txBody>
          <a:bodyPr wrap="square" rtlCol="0">
            <a:spAutoFit/>
          </a:bodyPr>
          <a:lstStyle/>
          <a:p>
            <a:pPr algn="ctr"/>
            <a:r>
              <a:rPr lang="en-GB" dirty="0"/>
              <a:t>Simply login online, complete Module 2 and you will earn this badge and get points!</a:t>
            </a:r>
          </a:p>
        </p:txBody>
      </p:sp>
      <p:sp>
        <p:nvSpPr>
          <p:cNvPr id="46" name="TextBox 45">
            <a:extLst>
              <a:ext uri="{FF2B5EF4-FFF2-40B4-BE49-F238E27FC236}">
                <a16:creationId xmlns:a16="http://schemas.microsoft.com/office/drawing/2014/main" id="{FA336F4A-3C6D-475D-88D0-8C09AE5EBFB1}"/>
              </a:ext>
            </a:extLst>
          </p:cNvPr>
          <p:cNvSpPr txBox="1"/>
          <p:nvPr/>
        </p:nvSpPr>
        <p:spPr>
          <a:xfrm>
            <a:off x="10696015" y="3844289"/>
            <a:ext cx="6263640" cy="923330"/>
          </a:xfrm>
          <a:prstGeom prst="rect">
            <a:avLst/>
          </a:prstGeom>
          <a:noFill/>
        </p:spPr>
        <p:txBody>
          <a:bodyPr wrap="square">
            <a:spAutoFit/>
          </a:bodyPr>
          <a:lstStyle/>
          <a:p>
            <a:r>
              <a:rPr lang="en-US" b="1" dirty="0"/>
              <a:t>Just</a:t>
            </a:r>
            <a:br>
              <a:rPr lang="en-US" b="1" dirty="0"/>
            </a:br>
            <a:r>
              <a:rPr lang="en-US" b="1" dirty="0"/>
              <a:t>Standing</a:t>
            </a:r>
            <a:br>
              <a:rPr lang="en-US" b="1" dirty="0"/>
            </a:br>
            <a:r>
              <a:rPr lang="en-US" b="1" dirty="0"/>
              <a:t>Up badge</a:t>
            </a:r>
            <a:endParaRPr lang="en-GB" b="1" dirty="0"/>
          </a:p>
        </p:txBody>
      </p:sp>
      <p:pic>
        <p:nvPicPr>
          <p:cNvPr id="48" name="Picture 47">
            <a:extLst>
              <a:ext uri="{FF2B5EF4-FFF2-40B4-BE49-F238E27FC236}">
                <a16:creationId xmlns:a16="http://schemas.microsoft.com/office/drawing/2014/main" id="{83C26594-48C8-4073-935F-7FB242F22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8336" y="3616829"/>
            <a:ext cx="1269107" cy="1269107"/>
          </a:xfrm>
          <a:prstGeom prst="rect">
            <a:avLst/>
          </a:prstGeom>
        </p:spPr>
      </p:pic>
      <p:grpSp>
        <p:nvGrpSpPr>
          <p:cNvPr id="44" name="Group 43">
            <a:extLst>
              <a:ext uri="{FF2B5EF4-FFF2-40B4-BE49-F238E27FC236}">
                <a16:creationId xmlns:a16="http://schemas.microsoft.com/office/drawing/2014/main" id="{FEE5772F-C72D-4235-A094-A0F06F0870C2}"/>
              </a:ext>
            </a:extLst>
          </p:cNvPr>
          <p:cNvGrpSpPr/>
          <p:nvPr/>
        </p:nvGrpSpPr>
        <p:grpSpPr>
          <a:xfrm>
            <a:off x="7015453" y="4037373"/>
            <a:ext cx="2071415" cy="1038869"/>
            <a:chOff x="6868473" y="2549924"/>
            <a:chExt cx="2071415" cy="1038869"/>
          </a:xfrm>
        </p:grpSpPr>
        <p:sp>
          <p:nvSpPr>
            <p:cNvPr id="50" name="Arrow: Left 49">
              <a:extLst>
                <a:ext uri="{FF2B5EF4-FFF2-40B4-BE49-F238E27FC236}">
                  <a16:creationId xmlns:a16="http://schemas.microsoft.com/office/drawing/2014/main" id="{040D0A0F-3D5B-4A3D-B2CA-FAB3EDD6307F}"/>
                </a:ext>
              </a:extLst>
            </p:cNvPr>
            <p:cNvSpPr/>
            <p:nvPr/>
          </p:nvSpPr>
          <p:spPr>
            <a:xfrm rot="20187578">
              <a:off x="7016616" y="2549924"/>
              <a:ext cx="1634800" cy="1038869"/>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06740CAC-3643-4160-82BF-5435B9019C89}"/>
                </a:ext>
              </a:extLst>
            </p:cNvPr>
            <p:cNvSpPr txBox="1"/>
            <p:nvPr/>
          </p:nvSpPr>
          <p:spPr>
            <a:xfrm rot="20126597">
              <a:off x="6868473" y="2827056"/>
              <a:ext cx="2071415" cy="400110"/>
            </a:xfrm>
            <a:prstGeom prst="rect">
              <a:avLst/>
            </a:prstGeom>
            <a:noFill/>
          </p:spPr>
          <p:txBody>
            <a:bodyPr wrap="square" rtlCol="0">
              <a:spAutoFit/>
            </a:bodyPr>
            <a:lstStyle/>
            <a:p>
              <a:pPr algn="ctr"/>
              <a:r>
                <a:rPr lang="en-US" sz="2000" b="1" dirty="0">
                  <a:solidFill>
                    <a:schemeClr val="bg1"/>
                  </a:solidFill>
                  <a:latin typeface="Bahnschrift Condensed" panose="020B0502040204020203" pitchFamily="34" charset="0"/>
                </a:rPr>
                <a:t>YOU ARE HERE!</a:t>
              </a:r>
              <a:endParaRPr lang="en-GB" sz="2000" b="1" dirty="0">
                <a:solidFill>
                  <a:schemeClr val="bg1"/>
                </a:solidFill>
                <a:latin typeface="Bahnschrift Condensed" panose="020B0502040204020203" pitchFamily="34" charset="0"/>
              </a:endParaRPr>
            </a:p>
          </p:txBody>
        </p:sp>
      </p:grpSp>
    </p:spTree>
    <p:extLst>
      <p:ext uri="{BB962C8B-B14F-4D97-AF65-F5344CB8AC3E}">
        <p14:creationId xmlns:p14="http://schemas.microsoft.com/office/powerpoint/2010/main" val="165982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4F25-6C72-4B68-8015-C0428EDE0C37}"/>
              </a:ext>
            </a:extLst>
          </p:cNvPr>
          <p:cNvSpPr>
            <a:spLocks noGrp="1"/>
          </p:cNvSpPr>
          <p:nvPr>
            <p:ph type="ctrTitle"/>
          </p:nvPr>
        </p:nvSpPr>
        <p:spPr>
          <a:xfrm>
            <a:off x="1524000" y="2133190"/>
            <a:ext cx="9372600" cy="2387600"/>
          </a:xfrm>
        </p:spPr>
        <p:txBody>
          <a:bodyPr>
            <a:noAutofit/>
          </a:bodyPr>
          <a:lstStyle/>
          <a:p>
            <a:pPr algn="l"/>
            <a:r>
              <a:rPr lang="en-US" sz="3200" b="1" dirty="0"/>
              <a:t>Access your account on the Young Leaders Academy website. Remember to upload work to the relevant place</a:t>
            </a:r>
            <a:br>
              <a:rPr lang="en-US" sz="3200" b="1" dirty="0"/>
            </a:br>
            <a:r>
              <a:rPr lang="en-US" sz="3200" b="1" dirty="0"/>
              <a:t>1. Login</a:t>
            </a:r>
            <a:br>
              <a:rPr lang="en-US" sz="3200" b="1" dirty="0"/>
            </a:br>
            <a:r>
              <a:rPr lang="en-US" sz="3200" b="1" dirty="0"/>
              <a:t>2. Watch the ‘Just Standing Up’ video</a:t>
            </a:r>
            <a:br>
              <a:rPr lang="en-US" sz="3200" b="1" dirty="0"/>
            </a:br>
            <a:r>
              <a:rPr lang="en-US" sz="3200" b="1" dirty="0"/>
              <a:t>3. Complete the quiz &amp; upload your work</a:t>
            </a:r>
            <a:br>
              <a:rPr lang="en-US" sz="3200" b="1" dirty="0"/>
            </a:br>
            <a:r>
              <a:rPr lang="en-US" sz="3200" b="1" dirty="0"/>
              <a:t>4. Earn badges, points and ranks for completing tasks</a:t>
            </a:r>
            <a:br>
              <a:rPr lang="en-US" sz="3200" dirty="0"/>
            </a:br>
            <a:endParaRPr lang="en-GB" sz="3200" dirty="0"/>
          </a:p>
        </p:txBody>
      </p:sp>
      <p:sp>
        <p:nvSpPr>
          <p:cNvPr id="5" name="TextBox 4">
            <a:extLst>
              <a:ext uri="{FF2B5EF4-FFF2-40B4-BE49-F238E27FC236}">
                <a16:creationId xmlns:a16="http://schemas.microsoft.com/office/drawing/2014/main" id="{B21F831B-9AE6-4B7F-A9A9-8E1D37FB3083}"/>
              </a:ext>
            </a:extLst>
          </p:cNvPr>
          <p:cNvSpPr txBox="1"/>
          <p:nvPr/>
        </p:nvSpPr>
        <p:spPr>
          <a:xfrm>
            <a:off x="1817914" y="364146"/>
            <a:ext cx="8567057" cy="1754326"/>
          </a:xfrm>
          <a:prstGeom prst="rect">
            <a:avLst/>
          </a:prstGeom>
          <a:noFill/>
        </p:spPr>
        <p:txBody>
          <a:bodyPr wrap="square" rtlCol="0">
            <a:spAutoFit/>
          </a:bodyPr>
          <a:lstStyle/>
          <a:p>
            <a:pPr algn="ctr"/>
            <a:r>
              <a:rPr lang="en-US" sz="5400" b="1" dirty="0"/>
              <a:t>Home / Extra Activity:</a:t>
            </a:r>
            <a:br>
              <a:rPr lang="en-US" sz="5400" b="1" dirty="0"/>
            </a:br>
            <a:endParaRPr lang="en-GB" sz="5400" dirty="0"/>
          </a:p>
        </p:txBody>
      </p:sp>
      <p:cxnSp>
        <p:nvCxnSpPr>
          <p:cNvPr id="10" name="Connector: Curved 9">
            <a:extLst>
              <a:ext uri="{FF2B5EF4-FFF2-40B4-BE49-F238E27FC236}">
                <a16:creationId xmlns:a16="http://schemas.microsoft.com/office/drawing/2014/main" id="{849A651B-1CD0-448C-9925-0A85E26B030C}"/>
              </a:ext>
            </a:extLst>
          </p:cNvPr>
          <p:cNvCxnSpPr>
            <a:cxnSpLocks/>
          </p:cNvCxnSpPr>
          <p:nvPr/>
        </p:nvCxnSpPr>
        <p:spPr>
          <a:xfrm>
            <a:off x="4992649" y="4237521"/>
            <a:ext cx="1785257" cy="1319907"/>
          </a:xfrm>
          <a:prstGeom prst="curvedConnector3">
            <a:avLst>
              <a:gd name="adj1" fmla="val 178049"/>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7114956-F431-4180-9FF0-9684DFB1475B}"/>
              </a:ext>
            </a:extLst>
          </p:cNvPr>
          <p:cNvGrpSpPr/>
          <p:nvPr/>
        </p:nvGrpSpPr>
        <p:grpSpPr>
          <a:xfrm rot="20679843">
            <a:off x="2952481" y="4379154"/>
            <a:ext cx="1911776" cy="1319907"/>
            <a:chOff x="2774852" y="3276730"/>
            <a:chExt cx="1911776" cy="1319907"/>
          </a:xfrm>
        </p:grpSpPr>
        <p:sp>
          <p:nvSpPr>
            <p:cNvPr id="18" name="Speech Bubble: Rectangle with Corners Rounded 17">
              <a:extLst>
                <a:ext uri="{FF2B5EF4-FFF2-40B4-BE49-F238E27FC236}">
                  <a16:creationId xmlns:a16="http://schemas.microsoft.com/office/drawing/2014/main" id="{8F5D4227-0017-4730-B418-0D28909C235F}"/>
                </a:ext>
              </a:extLst>
            </p:cNvPr>
            <p:cNvSpPr/>
            <p:nvPr/>
          </p:nvSpPr>
          <p:spPr>
            <a:xfrm>
              <a:off x="2774852" y="3276730"/>
              <a:ext cx="1911776" cy="131990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13C03B3-3EEE-4438-9B98-C61D76FF4588}"/>
                </a:ext>
              </a:extLst>
            </p:cNvPr>
            <p:cNvSpPr txBox="1"/>
            <p:nvPr/>
          </p:nvSpPr>
          <p:spPr>
            <a:xfrm>
              <a:off x="3040296" y="3613518"/>
              <a:ext cx="1380891"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dirty="0"/>
                <a:t>You will earn</a:t>
              </a:r>
            </a:p>
            <a:p>
              <a:pPr algn="ctr"/>
              <a:r>
                <a:rPr lang="en-US" dirty="0"/>
                <a:t>this badge</a:t>
              </a:r>
              <a:endParaRPr lang="en-GB" dirty="0"/>
            </a:p>
          </p:txBody>
        </p:sp>
      </p:grpSp>
      <p:sp>
        <p:nvSpPr>
          <p:cNvPr id="9" name="Footer Placeholder 8">
            <a:extLst>
              <a:ext uri="{FF2B5EF4-FFF2-40B4-BE49-F238E27FC236}">
                <a16:creationId xmlns:a16="http://schemas.microsoft.com/office/drawing/2014/main" id="{2DD50B86-92BD-4540-A536-BB1C01CCF4D3}"/>
              </a:ext>
            </a:extLst>
          </p:cNvPr>
          <p:cNvSpPr>
            <a:spLocks noGrp="1"/>
          </p:cNvSpPr>
          <p:nvPr>
            <p:ph type="ftr" sz="quarter" idx="11"/>
          </p:nvPr>
        </p:nvSpPr>
        <p:spPr/>
        <p:txBody>
          <a:bodyPr/>
          <a:lstStyle/>
          <a:p>
            <a:r>
              <a:rPr lang="en-US"/>
              <a:t>All Rights reserved. © Young Leaders Academy. www.youngleadersacademy.co.uk</a:t>
            </a:r>
            <a:endParaRPr lang="en-GB" dirty="0"/>
          </a:p>
        </p:txBody>
      </p:sp>
      <p:pic>
        <p:nvPicPr>
          <p:cNvPr id="11" name="Picture 10">
            <a:extLst>
              <a:ext uri="{FF2B5EF4-FFF2-40B4-BE49-F238E27FC236}">
                <a16:creationId xmlns:a16="http://schemas.microsoft.com/office/drawing/2014/main" id="{04D53080-A71E-46C0-A445-DA78AC572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711" y="4614981"/>
            <a:ext cx="1219200" cy="1219200"/>
          </a:xfrm>
          <a:prstGeom prst="rect">
            <a:avLst/>
          </a:prstGeom>
        </p:spPr>
      </p:pic>
    </p:spTree>
    <p:extLst>
      <p:ext uri="{BB962C8B-B14F-4D97-AF65-F5344CB8AC3E}">
        <p14:creationId xmlns:p14="http://schemas.microsoft.com/office/powerpoint/2010/main" val="150591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2721</TotalTime>
  <Words>837</Words>
  <Application>Microsoft Office PowerPoint</Application>
  <PresentationFormat>Widescreen</PresentationFormat>
  <Paragraphs>66</Paragraphs>
  <Slides>6</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Bahnschrift</vt:lpstr>
      <vt:lpstr>Bahnschrift Condensed</vt:lpstr>
      <vt:lpstr>Calibri</vt:lpstr>
      <vt:lpstr>Calibri Light</vt:lpstr>
      <vt:lpstr>Cooper Black</vt:lpstr>
      <vt:lpstr>Office Theme</vt:lpstr>
      <vt:lpstr>Just Standing Up</vt:lpstr>
      <vt:lpstr>But First…</vt:lpstr>
      <vt:lpstr>PowerPoint Presentation</vt:lpstr>
      <vt:lpstr>It’s Game Time!   </vt:lpstr>
      <vt:lpstr>PowerPoint Presentation</vt:lpstr>
      <vt:lpstr>Access your account on the Young Leaders Academy website. Remember to upload work to the relevant place 1. Login 2. Watch the ‘Just Standing Up’ video 3. Complete the quiz &amp; upload your work 4. Earn badges, points and ranks for completing tasks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Pitch Perfect?</dc:title>
  <dc:creator>Imtiaz Jamil</dc:creator>
  <cp:lastModifiedBy>Imtiaz Jamil</cp:lastModifiedBy>
  <cp:revision>55</cp:revision>
  <dcterms:created xsi:type="dcterms:W3CDTF">2021-07-09T02:18:25Z</dcterms:created>
  <dcterms:modified xsi:type="dcterms:W3CDTF">2021-08-08T09:57:48Z</dcterms:modified>
</cp:coreProperties>
</file>