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61" r:id="rId4"/>
    <p:sldId id="266" r:id="rId5"/>
    <p:sldId id="265" r:id="rId6"/>
    <p:sldId id="263" r:id="rId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tiaz Jamil" initials="IJ" lastIdx="2" clrIdx="0">
    <p:extLst>
      <p:ext uri="{19B8F6BF-5375-455C-9EA6-DF929625EA0E}">
        <p15:presenceInfo xmlns:p15="http://schemas.microsoft.com/office/powerpoint/2012/main" userId="ee41de8fda84bd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4FB"/>
    <a:srgbClr val="DF5C6E"/>
    <a:srgbClr val="2F9F0A"/>
    <a:srgbClr val="77C3C3"/>
    <a:srgbClr val="7FC7C6"/>
    <a:srgbClr val="87CBCA"/>
    <a:srgbClr val="88CACB"/>
    <a:srgbClr val="7CC6C5"/>
    <a:srgbClr val="86CACB"/>
    <a:srgbClr val="299E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034" autoAdjust="0"/>
  </p:normalViewPr>
  <p:slideViewPr>
    <p:cSldViewPr snapToGrid="0" showGuides="1">
      <p:cViewPr varScale="1">
        <p:scale>
          <a:sx n="57" d="100"/>
          <a:sy n="57" d="100"/>
        </p:scale>
        <p:origin x="1608" y="58"/>
      </p:cViewPr>
      <p:guideLst>
        <p:guide orient="horz" pos="2183"/>
        <p:guide pos="3840"/>
      </p:guideLst>
    </p:cSldViewPr>
  </p:slideViewPr>
  <p:notesTextViewPr>
    <p:cViewPr>
      <p:scale>
        <a:sx n="1" d="1"/>
        <a:sy n="1" d="1"/>
      </p:scale>
      <p:origin x="0" y="0"/>
    </p:cViewPr>
  </p:notesTextViewPr>
  <p:notesViewPr>
    <p:cSldViewPr snapToGrid="0" showGuides="1">
      <p:cViewPr varScale="1">
        <p:scale>
          <a:sx n="65" d="100"/>
          <a:sy n="65" d="100"/>
        </p:scale>
        <p:origin x="2299" y="67"/>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366DE7-3CC8-44F3-B2E4-42A0E6CEB94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a:extLst>
              <a:ext uri="{FF2B5EF4-FFF2-40B4-BE49-F238E27FC236}">
                <a16:creationId xmlns:a16="http://schemas.microsoft.com/office/drawing/2014/main" id="{A1B6BAAC-B1F3-4212-BB7D-59DB8E43203B}"/>
              </a:ext>
            </a:extLst>
          </p:cNvPr>
          <p:cNvSpPr>
            <a:spLocks noGrp="1"/>
          </p:cNvSpPr>
          <p:nvPr>
            <p:ph type="dt" sz="quarter" idx="1"/>
          </p:nvPr>
        </p:nvSpPr>
        <p:spPr>
          <a:xfrm>
            <a:off x="4143588" y="0"/>
            <a:ext cx="3169920" cy="481727"/>
          </a:xfrm>
          <a:prstGeom prst="rect">
            <a:avLst/>
          </a:prstGeom>
        </p:spPr>
        <p:txBody>
          <a:bodyPr vert="horz" lIns="96661" tIns="48331" rIns="96661" bIns="48331" rtlCol="0"/>
          <a:lstStyle>
            <a:lvl1pPr algn="r">
              <a:defRPr sz="1300"/>
            </a:lvl1pPr>
          </a:lstStyle>
          <a:p>
            <a:fld id="{3ABB2CAD-7E0C-4865-944B-BA0047931ACA}" type="datetimeFigureOut">
              <a:rPr lang="en-GB" smtClean="0"/>
              <a:t>20/02/2022</a:t>
            </a:fld>
            <a:endParaRPr lang="en-GB"/>
          </a:p>
        </p:txBody>
      </p:sp>
      <p:sp>
        <p:nvSpPr>
          <p:cNvPr id="4" name="Footer Placeholder 3">
            <a:extLst>
              <a:ext uri="{FF2B5EF4-FFF2-40B4-BE49-F238E27FC236}">
                <a16:creationId xmlns:a16="http://schemas.microsoft.com/office/drawing/2014/main" id="{2A02E7EB-208E-49D0-AB27-594807510231}"/>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623EE83D-63EB-472A-B45B-0F7D1162DA8F}"/>
              </a:ext>
            </a:extLst>
          </p:cNvPr>
          <p:cNvSpPr>
            <a:spLocks noGrp="1"/>
          </p:cNvSpPr>
          <p:nvPr>
            <p:ph type="sldNum" sz="quarter" idx="3"/>
          </p:nvPr>
        </p:nvSpPr>
        <p:spPr>
          <a:xfrm>
            <a:off x="4143588" y="9119474"/>
            <a:ext cx="3169920" cy="481726"/>
          </a:xfrm>
          <a:prstGeom prst="rect">
            <a:avLst/>
          </a:prstGeom>
        </p:spPr>
        <p:txBody>
          <a:bodyPr vert="horz" lIns="96661" tIns="48331" rIns="96661" bIns="48331" rtlCol="0" anchor="b"/>
          <a:lstStyle>
            <a:lvl1pPr algn="r">
              <a:defRPr sz="1300"/>
            </a:lvl1pPr>
          </a:lstStyle>
          <a:p>
            <a:fld id="{EA016947-5B30-4CC7-9A4F-5A4BA4738D57}" type="slidenum">
              <a:rPr lang="en-GB" smtClean="0"/>
              <a:t>‹#›</a:t>
            </a:fld>
            <a:endParaRPr lang="en-GB"/>
          </a:p>
        </p:txBody>
      </p:sp>
    </p:spTree>
    <p:extLst>
      <p:ext uri="{BB962C8B-B14F-4D97-AF65-F5344CB8AC3E}">
        <p14:creationId xmlns:p14="http://schemas.microsoft.com/office/powerpoint/2010/main" val="19334614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8" y="0"/>
            <a:ext cx="3169920" cy="481727"/>
          </a:xfrm>
          <a:prstGeom prst="rect">
            <a:avLst/>
          </a:prstGeom>
        </p:spPr>
        <p:txBody>
          <a:bodyPr vert="horz" lIns="96661" tIns="48331" rIns="96661" bIns="48331" rtlCol="0"/>
          <a:lstStyle>
            <a:lvl1pPr algn="r">
              <a:defRPr sz="1300"/>
            </a:lvl1pPr>
          </a:lstStyle>
          <a:p>
            <a:fld id="{7B193099-3466-442A-84CA-18BC584D9CCE}" type="datetimeFigureOut">
              <a:rPr lang="en-GB" smtClean="0"/>
              <a:t>20/02/2022</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6661" tIns="48331" rIns="96661" bIns="48331" rtlCol="0" anchor="b"/>
          <a:lstStyle>
            <a:lvl1pPr algn="r">
              <a:defRPr sz="1300"/>
            </a:lvl1pPr>
          </a:lstStyle>
          <a:p>
            <a:fld id="{82608B3B-E9DB-4DD9-A0A8-559B77E49E37}" type="slidenum">
              <a:rPr lang="en-GB" smtClean="0"/>
              <a:t>‹#›</a:t>
            </a:fld>
            <a:endParaRPr lang="en-GB"/>
          </a:p>
        </p:txBody>
      </p:sp>
    </p:spTree>
    <p:extLst>
      <p:ext uri="{BB962C8B-B14F-4D97-AF65-F5344CB8AC3E}">
        <p14:creationId xmlns:p14="http://schemas.microsoft.com/office/powerpoint/2010/main" val="358342486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you will need:</a:t>
            </a:r>
            <a:br>
              <a:rPr lang="en-US" b="1" dirty="0"/>
            </a:br>
            <a:endParaRPr lang="en-US" b="1" dirty="0"/>
          </a:p>
          <a:p>
            <a:pPr marL="241653" indent="-241653">
              <a:buAutoNum type="arabicPeriod"/>
            </a:pPr>
            <a:r>
              <a:rPr lang="en-US" dirty="0"/>
              <a:t>Download 3 or 4 of the best presentations so students can see a good example of a Masterpiece presentation attempt</a:t>
            </a:r>
          </a:p>
          <a:p>
            <a:pPr marL="241653" indent="-241653">
              <a:buAutoNum type="arabicPeriod"/>
            </a:pPr>
            <a:r>
              <a:rPr lang="en-US" dirty="0"/>
              <a:t>Have these ready to play on your computer / whiteboard</a:t>
            </a:r>
          </a:p>
          <a:p>
            <a:pPr marL="241653" indent="-241653">
              <a:buAutoNum type="arabicPeriod"/>
            </a:pPr>
            <a:r>
              <a:rPr lang="en-US" dirty="0"/>
              <a:t>You will need audio and video compatible device. If you have access to a modern whiteboard or projector with sound set up, this will be best.</a:t>
            </a:r>
          </a:p>
          <a:p>
            <a:pPr marL="241653" indent="-241653">
              <a:buAutoNum type="arabicPeriod"/>
            </a:pPr>
            <a:r>
              <a:rPr lang="en-US" dirty="0"/>
              <a:t>Print off certificates for each student</a:t>
            </a:r>
          </a:p>
          <a:p>
            <a:pPr marL="241653" indent="-241653">
              <a:buAutoNum type="arabicPeriod"/>
            </a:pPr>
            <a:r>
              <a:rPr lang="en-US" dirty="0"/>
              <a:t>Login details for yourself and each student (see your schools YLA Champion)</a:t>
            </a:r>
          </a:p>
          <a:p>
            <a:pPr marL="241653" indent="-241653">
              <a:buAutoNum type="arabicPeriod"/>
            </a:pPr>
            <a:r>
              <a:rPr lang="en-US" dirty="0"/>
              <a:t>Internet connection</a:t>
            </a:r>
            <a:endParaRPr lang="en-GB" dirty="0"/>
          </a:p>
        </p:txBody>
      </p:sp>
      <p:sp>
        <p:nvSpPr>
          <p:cNvPr id="4" name="Slide Number Placeholder 3"/>
          <p:cNvSpPr>
            <a:spLocks noGrp="1"/>
          </p:cNvSpPr>
          <p:nvPr>
            <p:ph type="sldNum" sz="quarter" idx="5"/>
          </p:nvPr>
        </p:nvSpPr>
        <p:spPr/>
        <p:txBody>
          <a:bodyPr/>
          <a:lstStyle/>
          <a:p>
            <a:fld id="{82608B3B-E9DB-4DD9-A0A8-559B77E49E37}" type="slidenum">
              <a:rPr lang="en-GB" smtClean="0"/>
              <a:t>1</a:t>
            </a:fld>
            <a:endParaRPr lang="en-GB"/>
          </a:p>
        </p:txBody>
      </p:sp>
      <p:sp>
        <p:nvSpPr>
          <p:cNvPr id="5" name="Footer Placeholder 4">
            <a:extLst>
              <a:ext uri="{FF2B5EF4-FFF2-40B4-BE49-F238E27FC236}">
                <a16:creationId xmlns:a16="http://schemas.microsoft.com/office/drawing/2014/main" id="{A45BA94C-B4AA-4D3D-AD22-4212DE21CE3F}"/>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40143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Minutes. Retrieval and discussion. </a:t>
            </a:r>
          </a:p>
          <a:p>
            <a:endParaRPr lang="en-US" b="1" dirty="0"/>
          </a:p>
          <a:p>
            <a:r>
              <a:rPr lang="en-US" b="0" dirty="0"/>
              <a:t>Children pair up / or small groups and discuss the previous module (Your First Speech). Students to discuss what they liked about their own and/or someone else's speech and what they would like to improve / change.</a:t>
            </a:r>
          </a:p>
          <a:p>
            <a:endParaRPr lang="en-US" b="0" dirty="0"/>
          </a:p>
          <a:p>
            <a:r>
              <a:rPr lang="en-US" b="1" dirty="0"/>
              <a:t>LO: </a:t>
            </a:r>
            <a:r>
              <a:rPr lang="en-US" b="0" dirty="0"/>
              <a:t>They are learning the basics of analysis and reflection, </a:t>
            </a:r>
            <a:r>
              <a:rPr lang="en-US" b="0" dirty="0" err="1"/>
              <a:t>eg</a:t>
            </a:r>
            <a:r>
              <a:rPr lang="en-US" b="0" dirty="0"/>
              <a:t>:</a:t>
            </a:r>
          </a:p>
          <a:p>
            <a:endParaRPr lang="en-US" b="0" dirty="0"/>
          </a:p>
          <a:p>
            <a:pPr marL="302066" indent="-302066">
              <a:lnSpc>
                <a:spcPct val="150000"/>
              </a:lnSpc>
              <a:buFont typeface="Arial" panose="020B0604020202020204" pitchFamily="34" charset="0"/>
              <a:buChar char="•"/>
            </a:pPr>
            <a:r>
              <a:rPr lang="en-US" sz="1300" b="1" dirty="0"/>
              <a:t>How to recognize and discuss what was good</a:t>
            </a:r>
          </a:p>
          <a:p>
            <a:pPr marL="302066" indent="-302066">
              <a:lnSpc>
                <a:spcPct val="150000"/>
              </a:lnSpc>
              <a:buFont typeface="Arial" panose="020B0604020202020204" pitchFamily="34" charset="0"/>
              <a:buChar char="•"/>
            </a:pPr>
            <a:r>
              <a:rPr lang="en-US" sz="1300" b="1" dirty="0"/>
              <a:t>How to recognize and discuss what wasn’t so good</a:t>
            </a:r>
          </a:p>
          <a:p>
            <a:pPr marL="302066" indent="-302066">
              <a:lnSpc>
                <a:spcPct val="150000"/>
              </a:lnSpc>
              <a:buFont typeface="Arial" panose="020B0604020202020204" pitchFamily="34" charset="0"/>
              <a:buChar char="•"/>
            </a:pPr>
            <a:r>
              <a:rPr lang="en-US" sz="1300" b="1" dirty="0"/>
              <a:t>Can they see what needs changing and what to keep?</a:t>
            </a:r>
          </a:p>
          <a:p>
            <a:endParaRPr lang="en-US" b="0" dirty="0"/>
          </a:p>
        </p:txBody>
      </p:sp>
      <p:sp>
        <p:nvSpPr>
          <p:cNvPr id="4" name="Slide Number Placeholder 3"/>
          <p:cNvSpPr>
            <a:spLocks noGrp="1"/>
          </p:cNvSpPr>
          <p:nvPr>
            <p:ph type="sldNum" sz="quarter" idx="5"/>
          </p:nvPr>
        </p:nvSpPr>
        <p:spPr/>
        <p:txBody>
          <a:bodyPr/>
          <a:lstStyle/>
          <a:p>
            <a:fld id="{82608B3B-E9DB-4DD9-A0A8-559B77E49E37}" type="slidenum">
              <a:rPr lang="en-GB" smtClean="0"/>
              <a:t>2</a:t>
            </a:fld>
            <a:endParaRPr lang="en-GB"/>
          </a:p>
        </p:txBody>
      </p:sp>
      <p:sp>
        <p:nvSpPr>
          <p:cNvPr id="5" name="Footer Placeholder 4">
            <a:extLst>
              <a:ext uri="{FF2B5EF4-FFF2-40B4-BE49-F238E27FC236}">
                <a16:creationId xmlns:a16="http://schemas.microsoft.com/office/drawing/2014/main" id="{C01D71C4-19B4-4749-8603-77952A4C6817}"/>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53021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students have uploaded their final masterpiece speech you can use this slide to play your 3-4 Masterpiece examples. Have them ready on your device and play each one.</a:t>
            </a:r>
          </a:p>
          <a:p>
            <a:endParaRPr lang="en-US" b="1" dirty="0"/>
          </a:p>
          <a:p>
            <a:r>
              <a:rPr lang="en-US" b="1" dirty="0"/>
              <a:t>In this video Imtiaz goes through what you’ve learnt so far and what is expected in your Masterpiece presentations. Remind students to record a 3 minute video and upload it to their account via Module 8 The Masterpiece. Once uploaded and reviewed, they will be issued </a:t>
            </a:r>
            <a:r>
              <a:rPr lang="en-US" b="1"/>
              <a:t>a certificate </a:t>
            </a:r>
            <a:r>
              <a:rPr lang="en-US" b="1" dirty="0"/>
              <a:t>of completion!</a:t>
            </a:r>
          </a:p>
          <a:p>
            <a:endParaRPr lang="en-US" b="1" dirty="0"/>
          </a:p>
          <a:p>
            <a:pPr marL="0" indent="0">
              <a:buNone/>
            </a:pPr>
            <a:r>
              <a:rPr lang="en-US" b="0" dirty="0"/>
              <a:t>Using the rubric you can let your students know what was excellent  / good / great about different elements and why you have used these particular presentations as examples. </a:t>
            </a:r>
          </a:p>
          <a:p>
            <a:pPr marL="0" indent="0">
              <a:buNone/>
            </a:pPr>
            <a:r>
              <a:rPr lang="en-US" b="0" dirty="0"/>
              <a:t>Be specific about an examples you give.</a:t>
            </a:r>
          </a:p>
          <a:p>
            <a:pPr marL="0" indent="0">
              <a:buNone/>
            </a:pPr>
            <a:endParaRPr lang="en-US" b="0" dirty="0"/>
          </a:p>
          <a:p>
            <a:pPr marL="0" indent="0">
              <a:buNone/>
            </a:pPr>
            <a:r>
              <a:rPr lang="en-US" b="0" dirty="0"/>
              <a:t>For example don’t say “the presenter used good hand gestures” as this is too vague. Instead say something more like “the presenter used her fingers to dramatize the counting, this gave us a vivid, visual picture and made a really strong point”</a:t>
            </a:r>
          </a:p>
          <a:p>
            <a:pPr marL="0" indent="0">
              <a:buNone/>
            </a:pPr>
            <a:endParaRPr lang="en-US" b="0" dirty="0"/>
          </a:p>
          <a:p>
            <a:pPr marL="0" indent="0">
              <a:buNone/>
            </a:pPr>
            <a:r>
              <a:rPr lang="en-US" b="0" dirty="0"/>
              <a:t>When evaluating a speech you do not have to repeat verbatim what the presenter has said but it is good practice to point out good bits as in the example above. Don’t get personal with the evaluation, meaning separate the presenter from the presentation. For example don’t say “Peter stood up straight and tall…” and instead say “the presenter stood up straight and tall…”</a:t>
            </a:r>
          </a:p>
          <a:p>
            <a:pPr marL="0" indent="0">
              <a:buNone/>
            </a:pPr>
            <a:endParaRPr lang="en-US" b="1" dirty="0"/>
          </a:p>
          <a:p>
            <a:pPr marL="0" indent="0">
              <a:buNone/>
            </a:pPr>
            <a:r>
              <a:rPr lang="en-US" b="1" dirty="0"/>
              <a:t>Good things to point out are:</a:t>
            </a:r>
          </a:p>
          <a:p>
            <a:pPr marL="228600" indent="-228600">
              <a:buAutoNum type="arabicPeriod"/>
            </a:pPr>
            <a:r>
              <a:rPr lang="en-US" b="0" dirty="0"/>
              <a:t>Using of body / posture / hand gestures</a:t>
            </a:r>
          </a:p>
          <a:p>
            <a:pPr marL="228600" indent="-228600">
              <a:buAutoNum type="arabicPeriod"/>
            </a:pPr>
            <a:r>
              <a:rPr lang="en-US" b="0" dirty="0"/>
              <a:t>Pitch, pace and pause</a:t>
            </a:r>
          </a:p>
          <a:p>
            <a:pPr marL="228600" indent="-228600">
              <a:buAutoNum type="arabicPeriod"/>
            </a:pPr>
            <a:r>
              <a:rPr lang="en-US" dirty="0"/>
              <a:t>Knowledge of content</a:t>
            </a:r>
          </a:p>
          <a:p>
            <a:pPr marL="228600" indent="-228600">
              <a:buAutoNum type="arabicPeriod"/>
            </a:pPr>
            <a:r>
              <a:rPr lang="en-US" dirty="0"/>
              <a:t>Passion</a:t>
            </a:r>
          </a:p>
          <a:p>
            <a:pPr marL="228600" indent="-228600">
              <a:buAutoNum type="arabicPeriod"/>
            </a:pPr>
            <a:r>
              <a:rPr lang="en-US" dirty="0"/>
              <a:t>Confidence, clarity, coherence</a:t>
            </a:r>
          </a:p>
          <a:p>
            <a:pPr marL="228600" indent="-228600">
              <a:buAutoNum type="arabicPeriod"/>
            </a:pPr>
            <a:r>
              <a:rPr lang="en-US" dirty="0"/>
              <a:t>Preparation and planning</a:t>
            </a:r>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82608B3B-E9DB-4DD9-A0A8-559B77E49E37}" type="slidenum">
              <a:rPr lang="en-GB" smtClean="0"/>
              <a:t>3</a:t>
            </a:fld>
            <a:endParaRPr lang="en-GB"/>
          </a:p>
        </p:txBody>
      </p:sp>
      <p:sp>
        <p:nvSpPr>
          <p:cNvPr id="5" name="Footer Placeholder 4">
            <a:extLst>
              <a:ext uri="{FF2B5EF4-FFF2-40B4-BE49-F238E27FC236}">
                <a16:creationId xmlns:a16="http://schemas.microsoft.com/office/drawing/2014/main" id="{8D2B038C-2B86-4AFD-907B-3702FD5E4327}"/>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33083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 time!</a:t>
            </a:r>
          </a:p>
          <a:p>
            <a:endParaRPr lang="en-US" b="1" dirty="0"/>
          </a:p>
          <a:p>
            <a:r>
              <a:rPr lang="en-US" b="1" dirty="0"/>
              <a:t>Time to hand out everyone’s certificates and do the following:</a:t>
            </a:r>
          </a:p>
          <a:p>
            <a:endParaRPr lang="en-US" b="0" dirty="0"/>
          </a:p>
          <a:p>
            <a:pPr marL="228600" indent="-228600">
              <a:buAutoNum type="arabicPeriod"/>
            </a:pPr>
            <a:r>
              <a:rPr lang="en-US" b="0" dirty="0"/>
              <a:t>Make a personal comment on what they can improve and what they did great</a:t>
            </a:r>
          </a:p>
          <a:p>
            <a:pPr marL="228600" indent="-228600">
              <a:buAutoNum type="arabicPeriod"/>
            </a:pPr>
            <a:r>
              <a:rPr lang="en-US" b="0" dirty="0"/>
              <a:t>Thank them for taking part</a:t>
            </a:r>
          </a:p>
          <a:p>
            <a:pPr marL="228600" indent="-228600">
              <a:buAutoNum type="arabicPeriod"/>
            </a:pPr>
            <a:endParaRPr lang="en-US" b="0" dirty="0"/>
          </a:p>
          <a:p>
            <a:pPr marL="0" indent="0">
              <a:buNone/>
            </a:pPr>
            <a:r>
              <a:rPr lang="en-US" b="0" dirty="0"/>
              <a:t>After presentations get feedback from your students.</a:t>
            </a:r>
          </a:p>
          <a:p>
            <a:pPr marL="0" indent="0">
              <a:buNone/>
            </a:pPr>
            <a:endParaRPr lang="en-US" b="0" dirty="0"/>
          </a:p>
          <a:p>
            <a:pPr marL="228600" indent="-228600">
              <a:buAutoNum type="arabicPeriod"/>
            </a:pPr>
            <a:r>
              <a:rPr lang="en-US" b="0" dirty="0"/>
              <a:t>Ask students what they liked most about the course</a:t>
            </a:r>
          </a:p>
          <a:p>
            <a:pPr marL="228600" indent="-228600">
              <a:buAutoNum type="arabicPeriod"/>
            </a:pPr>
            <a:r>
              <a:rPr lang="en-US" b="0" dirty="0"/>
              <a:t>What new skills have they learned</a:t>
            </a:r>
          </a:p>
          <a:p>
            <a:pPr marL="228600" indent="-228600">
              <a:buAutoNum type="arabicPeriod"/>
            </a:pPr>
            <a:r>
              <a:rPr lang="en-US" b="0" dirty="0"/>
              <a:t>How confident do they now feel speaking in public</a:t>
            </a:r>
          </a:p>
          <a:p>
            <a:pPr marL="228600" indent="-228600">
              <a:buAutoNum type="arabicPeriod"/>
            </a:pPr>
            <a:r>
              <a:rPr lang="en-US" b="0" dirty="0"/>
              <a:t>How are they going to use and their new skills</a:t>
            </a:r>
          </a:p>
          <a:p>
            <a:pPr marL="228600" indent="-228600">
              <a:buAutoNum type="arabicPeriod"/>
            </a:pPr>
            <a:r>
              <a:rPr lang="en-US" b="0" dirty="0"/>
              <a:t>How are they going to develop their public speaking skills further?</a:t>
            </a:r>
          </a:p>
          <a:p>
            <a:pPr defTabSz="966612">
              <a:defRPr/>
            </a:pPr>
            <a:endParaRPr lang="en-US" dirty="0"/>
          </a:p>
          <a:p>
            <a:endParaRPr lang="en-US" dirty="0"/>
          </a:p>
        </p:txBody>
      </p:sp>
      <p:sp>
        <p:nvSpPr>
          <p:cNvPr id="4" name="Slide Number Placeholder 3"/>
          <p:cNvSpPr>
            <a:spLocks noGrp="1"/>
          </p:cNvSpPr>
          <p:nvPr>
            <p:ph type="sldNum" sz="quarter" idx="5"/>
          </p:nvPr>
        </p:nvSpPr>
        <p:spPr/>
        <p:txBody>
          <a:bodyPr/>
          <a:lstStyle/>
          <a:p>
            <a:fld id="{82608B3B-E9DB-4DD9-A0A8-559B77E49E37}" type="slidenum">
              <a:rPr lang="en-GB" smtClean="0"/>
              <a:t>4</a:t>
            </a:fld>
            <a:endParaRPr lang="en-GB"/>
          </a:p>
        </p:txBody>
      </p:sp>
      <p:sp>
        <p:nvSpPr>
          <p:cNvPr id="5" name="Footer Placeholder 4">
            <a:extLst>
              <a:ext uri="{FF2B5EF4-FFF2-40B4-BE49-F238E27FC236}">
                <a16:creationId xmlns:a16="http://schemas.microsoft.com/office/drawing/2014/main" id="{8D2B038C-2B86-4AFD-907B-3702FD5E4327}"/>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9379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MUST that students login to their online portal and complete the modules OTHERWISE they will not get their certificate at the end of this course!</a:t>
            </a:r>
          </a:p>
          <a:p>
            <a:r>
              <a:rPr lang="en-US" dirty="0"/>
              <a:t>You are one step away from completing the course. Ensure you’ve done all the modules, quizzes and assignments so far. You are doing amazing!</a:t>
            </a:r>
          </a:p>
          <a:p>
            <a:endParaRPr lang="en-US" dirty="0"/>
          </a:p>
          <a:p>
            <a:r>
              <a:rPr lang="en-US" b="1" dirty="0"/>
              <a:t>*REMIND STUDENTS*</a:t>
            </a:r>
          </a:p>
          <a:p>
            <a:endParaRPr lang="en-US" dirty="0"/>
          </a:p>
          <a:p>
            <a:r>
              <a:rPr lang="en-US" dirty="0"/>
              <a:t>One final step.</a:t>
            </a:r>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82608B3B-E9DB-4DD9-A0A8-559B77E49E37}" type="slidenum">
              <a:rPr lang="en-GB" smtClean="0"/>
              <a:t>5</a:t>
            </a:fld>
            <a:endParaRPr lang="en-GB"/>
          </a:p>
        </p:txBody>
      </p:sp>
    </p:spTree>
    <p:extLst>
      <p:ext uri="{BB962C8B-B14F-4D97-AF65-F5344CB8AC3E}">
        <p14:creationId xmlns:p14="http://schemas.microsoft.com/office/powerpoint/2010/main" val="266365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Home / Extra Activity</a:t>
            </a:r>
          </a:p>
          <a:p>
            <a:br>
              <a:rPr lang="en-US" b="1" dirty="0"/>
            </a:br>
            <a:r>
              <a:rPr lang="en-US" b="1" dirty="0"/>
              <a:t>*Remind students that they will now be getting their presentations ready for their Masterpiece. </a:t>
            </a:r>
            <a:br>
              <a:rPr lang="en-US" b="1" dirty="0"/>
            </a:br>
            <a:endParaRPr lang="en-US" b="1" dirty="0"/>
          </a:p>
          <a:p>
            <a:r>
              <a:rPr lang="en-US" b="1" dirty="0"/>
              <a:t>The key things they should be doing before the next presentation is:</a:t>
            </a:r>
          </a:p>
          <a:p>
            <a:pPr marL="228600" indent="-228600">
              <a:buAutoNum type="arabicPeriod"/>
            </a:pPr>
            <a:r>
              <a:rPr lang="en-US" b="1" dirty="0"/>
              <a:t>Practicing their presentations</a:t>
            </a:r>
          </a:p>
          <a:p>
            <a:pPr marL="228600" indent="-228600">
              <a:buAutoNum type="arabicPeriod"/>
            </a:pPr>
            <a:r>
              <a:rPr lang="en-US" b="1" dirty="0"/>
              <a:t>Recording their finished presentation – replay it, analyze it. Are you happy with it? If yes – upload to module eight of the system. If no – redo it.</a:t>
            </a:r>
          </a:p>
          <a:p>
            <a:pPr marL="228600" indent="-228600">
              <a:buAutoNum type="arabicPeriod"/>
            </a:pPr>
            <a:r>
              <a:rPr lang="en-US" b="1" dirty="0"/>
              <a:t>The recording must be unedited and in one take (cuts or edits will not be excepted).</a:t>
            </a:r>
          </a:p>
          <a:p>
            <a:pPr marL="228600" indent="-228600">
              <a:buAutoNum type="arabicPeriod"/>
            </a:pPr>
            <a:r>
              <a:rPr lang="en-US" b="1" dirty="0"/>
              <a:t>Once uploaded teachers will assess, give points and make comments and recommendations for you, so please check before the next lesson.</a:t>
            </a:r>
          </a:p>
          <a:p>
            <a:pPr marL="228600" indent="-228600">
              <a:buAutoNum type="arabicPeriod"/>
            </a:pPr>
            <a:endParaRPr lang="en-US" b="1" dirty="0"/>
          </a:p>
          <a:p>
            <a:pPr marL="0" indent="0">
              <a:buNone/>
            </a:pPr>
            <a:br>
              <a:rPr lang="en-US" dirty="0"/>
            </a:br>
            <a:r>
              <a:rPr lang="en-US" dirty="0"/>
              <a:t>Make sure each student has their login details outlined on their Pitch Passport.</a:t>
            </a:r>
            <a:br>
              <a:rPr lang="en-US" dirty="0"/>
            </a:br>
            <a:r>
              <a:rPr lang="en-US" dirty="0"/>
              <a:t>They should have a ‘username’ and a ‘password’</a:t>
            </a:r>
            <a:br>
              <a:rPr lang="en-US" dirty="0"/>
            </a:br>
            <a:r>
              <a:rPr lang="en-US" dirty="0"/>
              <a:t>To login, students go to www.youngleadersacademy.co.uk/login </a:t>
            </a:r>
          </a:p>
        </p:txBody>
      </p:sp>
      <p:sp>
        <p:nvSpPr>
          <p:cNvPr id="4" name="Slide Number Placeholder 3"/>
          <p:cNvSpPr>
            <a:spLocks noGrp="1"/>
          </p:cNvSpPr>
          <p:nvPr>
            <p:ph type="sldNum" sz="quarter" idx="5"/>
          </p:nvPr>
        </p:nvSpPr>
        <p:spPr/>
        <p:txBody>
          <a:bodyPr/>
          <a:lstStyle/>
          <a:p>
            <a:fld id="{82608B3B-E9DB-4DD9-A0A8-559B77E49E37}" type="slidenum">
              <a:rPr lang="en-GB" smtClean="0"/>
              <a:t>6</a:t>
            </a:fld>
            <a:endParaRPr lang="en-GB"/>
          </a:p>
        </p:txBody>
      </p:sp>
      <p:sp>
        <p:nvSpPr>
          <p:cNvPr id="5" name="Footer Placeholder 4">
            <a:extLst>
              <a:ext uri="{FF2B5EF4-FFF2-40B4-BE49-F238E27FC236}">
                <a16:creationId xmlns:a16="http://schemas.microsoft.com/office/drawing/2014/main" id="{0211F441-B7F6-4C65-867E-AFDB40F8DE2D}"/>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270738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42CC-EDE7-4807-8D4E-CA01A3F223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C04FDC-D81E-4C65-9DDB-2269FB6F30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6E8413F-6B44-4F64-9681-3F94FBF337A5}"/>
              </a:ext>
            </a:extLst>
          </p:cNvPr>
          <p:cNvSpPr>
            <a:spLocks noGrp="1"/>
          </p:cNvSpPr>
          <p:nvPr>
            <p:ph type="ftr" sz="quarter" idx="11"/>
          </p:nvPr>
        </p:nvSpPr>
        <p:spPr>
          <a:xfrm>
            <a:off x="3144715" y="6343502"/>
            <a:ext cx="5902569" cy="365125"/>
          </a:xfrm>
        </p:spPr>
        <p:txBody>
          <a:bodyPr/>
          <a:lstStyle/>
          <a:p>
            <a:r>
              <a:rPr lang="en-US" dirty="0"/>
              <a:t>All Rights reserved. © Young Leaders Academy. www.youngleadersacademy.co.uk</a:t>
            </a:r>
            <a:endParaRPr lang="en-GB" dirty="0"/>
          </a:p>
        </p:txBody>
      </p:sp>
      <p:pic>
        <p:nvPicPr>
          <p:cNvPr id="8" name="Picture 7">
            <a:extLst>
              <a:ext uri="{FF2B5EF4-FFF2-40B4-BE49-F238E27FC236}">
                <a16:creationId xmlns:a16="http://schemas.microsoft.com/office/drawing/2014/main" id="{F2D7A804-142C-4C90-9F37-CB6A66F809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9946" y="5918199"/>
            <a:ext cx="1699846" cy="790428"/>
          </a:xfrm>
          <a:prstGeom prst="rect">
            <a:avLst/>
          </a:prstGeom>
        </p:spPr>
      </p:pic>
    </p:spTree>
    <p:extLst>
      <p:ext uri="{BB962C8B-B14F-4D97-AF65-F5344CB8AC3E}">
        <p14:creationId xmlns:p14="http://schemas.microsoft.com/office/powerpoint/2010/main" val="349877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136E-60F0-4C86-8BE5-F9F2A94E2E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E9352B-0BE3-4186-B198-8E677566E7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7DA7C0-E443-4CD3-87C1-90105CA3E7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81C47FC-F603-41B0-8E9C-0C4D976FB43E}"/>
              </a:ext>
            </a:extLst>
          </p:cNvPr>
          <p:cNvSpPr>
            <a:spLocks noGrp="1"/>
          </p:cNvSpPr>
          <p:nvPr>
            <p:ph type="ftr" sz="quarter" idx="11"/>
          </p:nvPr>
        </p:nvSpPr>
        <p:spPr/>
        <p:txBody>
          <a:bodyPr/>
          <a:lstStyle/>
          <a:p>
            <a:r>
              <a:rPr lang="en-US"/>
              <a:t>All Rights reserved. © Young Leaders Academy. www.youngleadersacademy.co.uk</a:t>
            </a:r>
            <a:endParaRPr lang="en-GB"/>
          </a:p>
        </p:txBody>
      </p:sp>
      <p:sp>
        <p:nvSpPr>
          <p:cNvPr id="6" name="Slide Number Placeholder 5">
            <a:extLst>
              <a:ext uri="{FF2B5EF4-FFF2-40B4-BE49-F238E27FC236}">
                <a16:creationId xmlns:a16="http://schemas.microsoft.com/office/drawing/2014/main" id="{E0EA6C00-6BFC-4B85-9996-1194F8B95E8A}"/>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308406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81548E-24BA-49AE-9B6F-FFB314B220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9ECDD8-39FD-44BE-BAA1-5022AD579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BC6D72-C290-4772-B67B-6BFED13328F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00765C1-4D08-4C42-B32C-74C38645DAD9}"/>
              </a:ext>
            </a:extLst>
          </p:cNvPr>
          <p:cNvSpPr>
            <a:spLocks noGrp="1"/>
          </p:cNvSpPr>
          <p:nvPr>
            <p:ph type="ftr" sz="quarter" idx="11"/>
          </p:nvPr>
        </p:nvSpPr>
        <p:spPr/>
        <p:txBody>
          <a:bodyPr/>
          <a:lstStyle/>
          <a:p>
            <a:r>
              <a:rPr lang="en-US"/>
              <a:t>All Rights reserved. © Young Leaders Academy. www.youngleadersacademy.co.uk</a:t>
            </a:r>
            <a:endParaRPr lang="en-GB"/>
          </a:p>
        </p:txBody>
      </p:sp>
      <p:sp>
        <p:nvSpPr>
          <p:cNvPr id="6" name="Slide Number Placeholder 5">
            <a:extLst>
              <a:ext uri="{FF2B5EF4-FFF2-40B4-BE49-F238E27FC236}">
                <a16:creationId xmlns:a16="http://schemas.microsoft.com/office/drawing/2014/main" id="{82FFB43D-215F-4819-87B7-72DC9F7EF3EA}"/>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165337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A3DC-7862-4C62-BF29-7997DA6BB1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446546-B846-4667-8C78-F91FBF555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85F84E-233C-46FD-9F63-4B8FB4100AF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DA421AF-3DF0-42F4-A539-47E25523067D}"/>
              </a:ext>
            </a:extLst>
          </p:cNvPr>
          <p:cNvSpPr>
            <a:spLocks noGrp="1"/>
          </p:cNvSpPr>
          <p:nvPr>
            <p:ph type="ftr" sz="quarter" idx="11"/>
          </p:nvPr>
        </p:nvSpPr>
        <p:spPr/>
        <p:txBody>
          <a:bodyPr/>
          <a:lstStyle/>
          <a:p>
            <a:r>
              <a:rPr lang="en-US"/>
              <a:t>All Rights reserved. © Young Leaders Academy. www.youngleadersacademy.co.uk</a:t>
            </a:r>
            <a:endParaRPr lang="en-GB"/>
          </a:p>
        </p:txBody>
      </p:sp>
      <p:sp>
        <p:nvSpPr>
          <p:cNvPr id="6" name="Slide Number Placeholder 5">
            <a:extLst>
              <a:ext uri="{FF2B5EF4-FFF2-40B4-BE49-F238E27FC236}">
                <a16:creationId xmlns:a16="http://schemas.microsoft.com/office/drawing/2014/main" id="{A777AE2F-0B22-47B4-8DF5-856072123822}"/>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8968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E18F-BA5A-479D-87A8-0563A5FEE4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30E0D5-A63C-4740-A110-1B6EA5D4B9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5380E2-1B00-44AD-AC24-62906B07ECC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6782661-75F4-4F00-8D2A-187D426E43AF}"/>
              </a:ext>
            </a:extLst>
          </p:cNvPr>
          <p:cNvSpPr>
            <a:spLocks noGrp="1"/>
          </p:cNvSpPr>
          <p:nvPr>
            <p:ph type="ftr" sz="quarter" idx="11"/>
          </p:nvPr>
        </p:nvSpPr>
        <p:spPr/>
        <p:txBody>
          <a:bodyPr/>
          <a:lstStyle/>
          <a:p>
            <a:r>
              <a:rPr lang="en-US"/>
              <a:t>All Rights reserved. © Young Leaders Academy. www.youngleadersacademy.co.uk</a:t>
            </a:r>
            <a:endParaRPr lang="en-GB"/>
          </a:p>
        </p:txBody>
      </p:sp>
      <p:sp>
        <p:nvSpPr>
          <p:cNvPr id="6" name="Slide Number Placeholder 5">
            <a:extLst>
              <a:ext uri="{FF2B5EF4-FFF2-40B4-BE49-F238E27FC236}">
                <a16:creationId xmlns:a16="http://schemas.microsoft.com/office/drawing/2014/main" id="{F2664E19-F1BF-4613-900B-983208CD6158}"/>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201723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556C7-54CE-426F-BCAB-E5D72404B4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D96580-7135-44E8-8341-CF70D2ECCD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D9D671-793F-4CDC-A9AA-D15B0DCA2E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C0BD0C-8633-4BDD-AC9F-DE5CF7C20F1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07E83D33-2608-468D-AA72-AF47FEA64379}"/>
              </a:ext>
            </a:extLst>
          </p:cNvPr>
          <p:cNvSpPr>
            <a:spLocks noGrp="1"/>
          </p:cNvSpPr>
          <p:nvPr>
            <p:ph type="ftr" sz="quarter" idx="11"/>
          </p:nvPr>
        </p:nvSpPr>
        <p:spPr/>
        <p:txBody>
          <a:bodyPr/>
          <a:lstStyle/>
          <a:p>
            <a:r>
              <a:rPr lang="en-US"/>
              <a:t>All Rights reserved. © Young Leaders Academy. www.youngleadersacademy.co.uk</a:t>
            </a:r>
            <a:endParaRPr lang="en-GB"/>
          </a:p>
        </p:txBody>
      </p:sp>
      <p:sp>
        <p:nvSpPr>
          <p:cNvPr id="7" name="Slide Number Placeholder 6">
            <a:extLst>
              <a:ext uri="{FF2B5EF4-FFF2-40B4-BE49-F238E27FC236}">
                <a16:creationId xmlns:a16="http://schemas.microsoft.com/office/drawing/2014/main" id="{415EB0FD-058B-4CFC-B5D8-F5A99ECEC099}"/>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3388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4744-4133-4057-99E4-75E6AFD2DB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B99B5E-844A-4E05-9D0B-D63B93F65E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FB00B-8831-4308-918A-288F1EF07D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DCE79D-5E91-4861-8C53-4EF6A2CCD2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B9E668-BFE8-4794-A5B9-3A9992C994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0B498F-1AB0-40D2-8BC0-CFC33EE3527C}"/>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05D87F7F-745A-4B25-8DA2-A40F16610662}"/>
              </a:ext>
            </a:extLst>
          </p:cNvPr>
          <p:cNvSpPr>
            <a:spLocks noGrp="1"/>
          </p:cNvSpPr>
          <p:nvPr>
            <p:ph type="ftr" sz="quarter" idx="11"/>
          </p:nvPr>
        </p:nvSpPr>
        <p:spPr/>
        <p:txBody>
          <a:bodyPr/>
          <a:lstStyle/>
          <a:p>
            <a:r>
              <a:rPr lang="en-US"/>
              <a:t>All Rights reserved. © Young Leaders Academy. www.youngleadersacademy.co.uk</a:t>
            </a:r>
            <a:endParaRPr lang="en-GB"/>
          </a:p>
        </p:txBody>
      </p:sp>
      <p:sp>
        <p:nvSpPr>
          <p:cNvPr id="9" name="Slide Number Placeholder 8">
            <a:extLst>
              <a:ext uri="{FF2B5EF4-FFF2-40B4-BE49-F238E27FC236}">
                <a16:creationId xmlns:a16="http://schemas.microsoft.com/office/drawing/2014/main" id="{FD4F89FF-FF08-4A6E-A878-CDD25C53BB4B}"/>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52566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454A-E928-48F4-A2DC-4791571A19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AA1218-3457-4196-9E17-AAAD3652EB34}"/>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CD57EEA9-CD94-4A55-924B-1AC66B3D8181}"/>
              </a:ext>
            </a:extLst>
          </p:cNvPr>
          <p:cNvSpPr>
            <a:spLocks noGrp="1"/>
          </p:cNvSpPr>
          <p:nvPr>
            <p:ph type="ftr" sz="quarter" idx="11"/>
          </p:nvPr>
        </p:nvSpPr>
        <p:spPr/>
        <p:txBody>
          <a:bodyPr/>
          <a:lstStyle/>
          <a:p>
            <a:r>
              <a:rPr lang="en-US"/>
              <a:t>All Rights reserved. © Young Leaders Academy. www.youngleadersacademy.co.uk</a:t>
            </a:r>
            <a:endParaRPr lang="en-GB"/>
          </a:p>
        </p:txBody>
      </p:sp>
      <p:sp>
        <p:nvSpPr>
          <p:cNvPr id="5" name="Slide Number Placeholder 4">
            <a:extLst>
              <a:ext uri="{FF2B5EF4-FFF2-40B4-BE49-F238E27FC236}">
                <a16:creationId xmlns:a16="http://schemas.microsoft.com/office/drawing/2014/main" id="{0D595138-6C57-4F3E-BD6D-3E2E906DF94E}"/>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139010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26717-E914-4519-9ED7-C7880B429E3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F13A7DC-868B-4588-9FDC-5B0F4307DF33}"/>
              </a:ext>
            </a:extLst>
          </p:cNvPr>
          <p:cNvSpPr>
            <a:spLocks noGrp="1"/>
          </p:cNvSpPr>
          <p:nvPr>
            <p:ph type="ftr" sz="quarter" idx="11"/>
          </p:nvPr>
        </p:nvSpPr>
        <p:spPr/>
        <p:txBody>
          <a:bodyPr/>
          <a:lstStyle/>
          <a:p>
            <a:r>
              <a:rPr lang="en-US"/>
              <a:t>All Rights reserved. © Young Leaders Academy. www.youngleadersacademy.co.uk</a:t>
            </a:r>
            <a:endParaRPr lang="en-GB"/>
          </a:p>
        </p:txBody>
      </p:sp>
      <p:sp>
        <p:nvSpPr>
          <p:cNvPr id="4" name="Slide Number Placeholder 3">
            <a:extLst>
              <a:ext uri="{FF2B5EF4-FFF2-40B4-BE49-F238E27FC236}">
                <a16:creationId xmlns:a16="http://schemas.microsoft.com/office/drawing/2014/main" id="{6079C763-6E63-452A-9D8D-EE51D0BB02BC}"/>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325141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A01A-3208-4CA9-B6C8-8F5277CAA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739509-1A42-4E32-9ED9-AA988FF4DD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36614D-9099-48B6-90D6-49F07E74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72392-B1B6-420A-9FF7-88BE7CE0DFF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54C4D5D-59B1-4F12-9CDD-558A70D7FC4B}"/>
              </a:ext>
            </a:extLst>
          </p:cNvPr>
          <p:cNvSpPr>
            <a:spLocks noGrp="1"/>
          </p:cNvSpPr>
          <p:nvPr>
            <p:ph type="ftr" sz="quarter" idx="11"/>
          </p:nvPr>
        </p:nvSpPr>
        <p:spPr/>
        <p:txBody>
          <a:bodyPr/>
          <a:lstStyle/>
          <a:p>
            <a:r>
              <a:rPr lang="en-US"/>
              <a:t>All Rights reserved. © Young Leaders Academy. www.youngleadersacademy.co.uk</a:t>
            </a:r>
            <a:endParaRPr lang="en-GB"/>
          </a:p>
        </p:txBody>
      </p:sp>
      <p:sp>
        <p:nvSpPr>
          <p:cNvPr id="7" name="Slide Number Placeholder 6">
            <a:extLst>
              <a:ext uri="{FF2B5EF4-FFF2-40B4-BE49-F238E27FC236}">
                <a16:creationId xmlns:a16="http://schemas.microsoft.com/office/drawing/2014/main" id="{AEFAB2FB-2428-42BC-840B-58B2CA2C9BA5}"/>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218591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FD4CE-5CBF-44E3-AC14-1B363E411E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3662BD-F70D-42B6-9418-A0D4B869A9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B8623F-4059-488D-9FB0-7467C8E6D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85A722-740F-44F5-B3AE-B6024EB11AB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905A28B-A33F-4C1C-B754-D14145179640}"/>
              </a:ext>
            </a:extLst>
          </p:cNvPr>
          <p:cNvSpPr>
            <a:spLocks noGrp="1"/>
          </p:cNvSpPr>
          <p:nvPr>
            <p:ph type="ftr" sz="quarter" idx="11"/>
          </p:nvPr>
        </p:nvSpPr>
        <p:spPr/>
        <p:txBody>
          <a:bodyPr/>
          <a:lstStyle/>
          <a:p>
            <a:r>
              <a:rPr lang="en-US"/>
              <a:t>All Rights reserved. © Young Leaders Academy. www.youngleadersacademy.co.uk</a:t>
            </a:r>
            <a:endParaRPr lang="en-GB"/>
          </a:p>
        </p:txBody>
      </p:sp>
      <p:sp>
        <p:nvSpPr>
          <p:cNvPr id="7" name="Slide Number Placeholder 6">
            <a:extLst>
              <a:ext uri="{FF2B5EF4-FFF2-40B4-BE49-F238E27FC236}">
                <a16:creationId xmlns:a16="http://schemas.microsoft.com/office/drawing/2014/main" id="{30D4F71D-B09F-4E84-AFE1-1258D10CEA94}"/>
              </a:ext>
            </a:extLst>
          </p:cNvPr>
          <p:cNvSpPr>
            <a:spLocks noGrp="1"/>
          </p:cNvSpPr>
          <p:nvPr>
            <p:ph type="sldNum" sz="quarter" idx="12"/>
          </p:nvPr>
        </p:nvSpPr>
        <p:spPr/>
        <p:txBody>
          <a:bodyPr/>
          <a:lstStyle/>
          <a:p>
            <a:fld id="{280CC316-1A17-4BA9-A2B6-90110E5CB7B0}" type="slidenum">
              <a:rPr lang="en-GB" smtClean="0"/>
              <a:t>‹#›</a:t>
            </a:fld>
            <a:endParaRPr lang="en-GB"/>
          </a:p>
        </p:txBody>
      </p:sp>
    </p:spTree>
    <p:extLst>
      <p:ext uri="{BB962C8B-B14F-4D97-AF65-F5344CB8AC3E}">
        <p14:creationId xmlns:p14="http://schemas.microsoft.com/office/powerpoint/2010/main" val="336653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FB1D4F-1BD9-41B8-9CEA-DC6DAC6CC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F85FFC-1B85-411F-9A7C-0CAF345548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E8B814-D17F-4C91-892A-77D3C2456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432A900-0D1C-44C3-AA14-6E139E1587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All Rights reserved. © Young Leaders Academy. www.youngleadersacademy.co.uk</a:t>
            </a:r>
            <a:endParaRPr lang="en-GB"/>
          </a:p>
        </p:txBody>
      </p:sp>
      <p:sp>
        <p:nvSpPr>
          <p:cNvPr id="6" name="Slide Number Placeholder 5">
            <a:extLst>
              <a:ext uri="{FF2B5EF4-FFF2-40B4-BE49-F238E27FC236}">
                <a16:creationId xmlns:a16="http://schemas.microsoft.com/office/drawing/2014/main" id="{C157E98C-A4BE-4956-B727-81E29AF02C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CC316-1A17-4BA9-A2B6-90110E5CB7B0}" type="slidenum">
              <a:rPr lang="en-GB" smtClean="0"/>
              <a:t>‹#›</a:t>
            </a:fld>
            <a:endParaRPr lang="en-GB"/>
          </a:p>
        </p:txBody>
      </p:sp>
    </p:spTree>
    <p:extLst>
      <p:ext uri="{BB962C8B-B14F-4D97-AF65-F5344CB8AC3E}">
        <p14:creationId xmlns:p14="http://schemas.microsoft.com/office/powerpoint/2010/main" val="3612968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youtu.be/rjxnswsmA1k"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hyperlink" Target="https://www.publicdomainpictures.net/en/view-image.php?image=272520&amp;picture=congratulations-greeting" TargetMode="External"/><Relationship Id="rId10" Type="http://schemas.openxmlformats.org/officeDocument/2006/relationships/image" Target="../media/image18.png"/><Relationship Id="rId4" Type="http://schemas.openxmlformats.org/officeDocument/2006/relationships/hyperlink" Target="http://openreferral.org/version-0-2-human-services-data-specification-whats-new-whats-ahead/" TargetMode="External"/><Relationship Id="rId9" Type="http://schemas.openxmlformats.org/officeDocument/2006/relationships/image" Target="../media/image17.png"/><Relationship Id="rId1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6E503A-1347-484F-B8CA-16864A4B34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3" y="-1032604"/>
            <a:ext cx="15431149" cy="10288384"/>
          </a:xfrm>
          <a:prstGeom prst="rect">
            <a:avLst/>
          </a:prstGeom>
        </p:spPr>
      </p:pic>
      <p:sp>
        <p:nvSpPr>
          <p:cNvPr id="2" name="Title 1">
            <a:extLst>
              <a:ext uri="{FF2B5EF4-FFF2-40B4-BE49-F238E27FC236}">
                <a16:creationId xmlns:a16="http://schemas.microsoft.com/office/drawing/2014/main" id="{056C4F25-6C72-4B68-8015-C0428EDE0C37}"/>
              </a:ext>
            </a:extLst>
          </p:cNvPr>
          <p:cNvSpPr>
            <a:spLocks noGrp="1"/>
          </p:cNvSpPr>
          <p:nvPr>
            <p:ph type="ctrTitle"/>
          </p:nvPr>
        </p:nvSpPr>
        <p:spPr>
          <a:xfrm>
            <a:off x="345226" y="1665983"/>
            <a:ext cx="9144000" cy="989466"/>
          </a:xfrm>
        </p:spPr>
        <p:txBody>
          <a:bodyPr>
            <a:normAutofit fontScale="90000"/>
          </a:bodyPr>
          <a:lstStyle/>
          <a:p>
            <a:pPr algn="l">
              <a:lnSpc>
                <a:spcPct val="150000"/>
              </a:lnSpc>
            </a:pPr>
            <a:r>
              <a:rPr lang="en-US" b="1" dirty="0">
                <a:effectLst>
                  <a:outerShdw blurRad="50800" dist="38100" algn="l" rotWithShape="0">
                    <a:prstClr val="black">
                      <a:alpha val="40000"/>
                    </a:prstClr>
                  </a:outerShdw>
                </a:effectLst>
              </a:rPr>
              <a:t>The Masterpiece</a:t>
            </a:r>
            <a:endParaRPr lang="en-GB" b="1" dirty="0">
              <a:effectLst>
                <a:outerShdw blurRad="50800" dist="38100" algn="l" rotWithShape="0">
                  <a:prstClr val="black">
                    <a:alpha val="40000"/>
                  </a:prstClr>
                </a:outerShdw>
              </a:effectLst>
            </a:endParaRPr>
          </a:p>
        </p:txBody>
      </p:sp>
      <p:sp>
        <p:nvSpPr>
          <p:cNvPr id="10" name="TextBox 9">
            <a:extLst>
              <a:ext uri="{FF2B5EF4-FFF2-40B4-BE49-F238E27FC236}">
                <a16:creationId xmlns:a16="http://schemas.microsoft.com/office/drawing/2014/main" id="{F76BEE18-4327-407A-91AB-95DD4863CD9F}"/>
              </a:ext>
            </a:extLst>
          </p:cNvPr>
          <p:cNvSpPr txBox="1"/>
          <p:nvPr/>
        </p:nvSpPr>
        <p:spPr>
          <a:xfrm>
            <a:off x="345226" y="629913"/>
            <a:ext cx="2438400" cy="523220"/>
          </a:xfrm>
          <a:prstGeom prst="rect">
            <a:avLst/>
          </a:prstGeom>
          <a:solidFill>
            <a:schemeClr val="accent6">
              <a:lumMod val="60000"/>
              <a:lumOff val="40000"/>
            </a:schemeClr>
          </a:solidFill>
        </p:spPr>
        <p:txBody>
          <a:bodyPr wrap="square" rtlCol="0">
            <a:spAutoFit/>
          </a:bodyPr>
          <a:lstStyle/>
          <a:p>
            <a:r>
              <a:rPr lang="en-US" sz="2800" b="1" dirty="0"/>
              <a:t>MODULE 8</a:t>
            </a:r>
            <a:endParaRPr lang="en-GB" sz="2800" b="1" dirty="0"/>
          </a:p>
        </p:txBody>
      </p:sp>
      <p:sp>
        <p:nvSpPr>
          <p:cNvPr id="3" name="Footer Placeholder 2">
            <a:extLst>
              <a:ext uri="{FF2B5EF4-FFF2-40B4-BE49-F238E27FC236}">
                <a16:creationId xmlns:a16="http://schemas.microsoft.com/office/drawing/2014/main" id="{AF13FE35-5B1C-425D-BAC9-CCF0894D19B6}"/>
              </a:ext>
            </a:extLst>
          </p:cNvPr>
          <p:cNvSpPr>
            <a:spLocks noGrp="1"/>
          </p:cNvSpPr>
          <p:nvPr>
            <p:ph type="ftr" sz="quarter" idx="11"/>
          </p:nvPr>
        </p:nvSpPr>
        <p:spPr/>
        <p:txBody>
          <a:bodyPr/>
          <a:lstStyle/>
          <a:p>
            <a:r>
              <a:rPr lang="en-US"/>
              <a:t>All Rights reserved. © Young Leaders Academy. www.youngleadersacademy.co.uk</a:t>
            </a:r>
            <a:endParaRPr lang="en-GB" dirty="0"/>
          </a:p>
        </p:txBody>
      </p:sp>
      <p:sp>
        <p:nvSpPr>
          <p:cNvPr id="7" name="TextBox 6">
            <a:extLst>
              <a:ext uri="{FF2B5EF4-FFF2-40B4-BE49-F238E27FC236}">
                <a16:creationId xmlns:a16="http://schemas.microsoft.com/office/drawing/2014/main" id="{C168632B-0D2E-43D6-B494-DA90183B57ED}"/>
              </a:ext>
            </a:extLst>
          </p:cNvPr>
          <p:cNvSpPr txBox="1"/>
          <p:nvPr/>
        </p:nvSpPr>
        <p:spPr>
          <a:xfrm>
            <a:off x="346292" y="246115"/>
            <a:ext cx="503848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Pitch Perfect: Level One Public Speaking for Kids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98135C4-ACB6-407C-A73A-C26BB7A2A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8408" y="5733256"/>
            <a:ext cx="1905000" cy="885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943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29F29B-9AFF-4781-AEC0-F39E3B4FE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371856"/>
            <a:ext cx="13862304" cy="7797546"/>
          </a:xfrm>
          <a:prstGeom prst="rect">
            <a:avLst/>
          </a:prstGeom>
        </p:spPr>
      </p:pic>
      <p:sp>
        <p:nvSpPr>
          <p:cNvPr id="2" name="Title 1">
            <a:extLst>
              <a:ext uri="{FF2B5EF4-FFF2-40B4-BE49-F238E27FC236}">
                <a16:creationId xmlns:a16="http://schemas.microsoft.com/office/drawing/2014/main" id="{056C4F25-6C72-4B68-8015-C0428EDE0C37}"/>
              </a:ext>
            </a:extLst>
          </p:cNvPr>
          <p:cNvSpPr>
            <a:spLocks noGrp="1"/>
          </p:cNvSpPr>
          <p:nvPr>
            <p:ph type="ctrTitle"/>
          </p:nvPr>
        </p:nvSpPr>
        <p:spPr>
          <a:xfrm>
            <a:off x="3742123" y="1130840"/>
            <a:ext cx="2569028" cy="1072697"/>
          </a:xfrm>
        </p:spPr>
        <p:txBody>
          <a:bodyPr>
            <a:noAutofit/>
          </a:bodyPr>
          <a:lstStyle/>
          <a:p>
            <a:r>
              <a:rPr lang="en-US" sz="4400" b="1" i="1" dirty="0">
                <a:latin typeface="Cooper Black" panose="0208090404030B020404" pitchFamily="18" charset="0"/>
              </a:rPr>
              <a:t>But First…</a:t>
            </a:r>
            <a:endParaRPr lang="en-GB" sz="4400" b="1" i="1" dirty="0">
              <a:latin typeface="Cooper Black" panose="0208090404030B020404" pitchFamily="18" charset="0"/>
            </a:endParaRPr>
          </a:p>
        </p:txBody>
      </p:sp>
      <p:sp>
        <p:nvSpPr>
          <p:cNvPr id="13" name="Freeform: Shape 12">
            <a:extLst>
              <a:ext uri="{FF2B5EF4-FFF2-40B4-BE49-F238E27FC236}">
                <a16:creationId xmlns:a16="http://schemas.microsoft.com/office/drawing/2014/main" id="{1032F110-8A70-4B55-9395-8EDD0C354C68}"/>
              </a:ext>
            </a:extLst>
          </p:cNvPr>
          <p:cNvSpPr/>
          <p:nvPr/>
        </p:nvSpPr>
        <p:spPr>
          <a:xfrm>
            <a:off x="689935" y="2259114"/>
            <a:ext cx="3439886" cy="4062299"/>
          </a:xfrm>
          <a:custGeom>
            <a:avLst/>
            <a:gdLst>
              <a:gd name="connsiteX0" fmla="*/ 1723081 w 3439886"/>
              <a:gd name="connsiteY0" fmla="*/ 0 h 4062299"/>
              <a:gd name="connsiteX1" fmla="*/ 2198915 w 3439886"/>
              <a:gd name="connsiteY1" fmla="*/ 475834 h 4062299"/>
              <a:gd name="connsiteX2" fmla="*/ 2194390 w 3439886"/>
              <a:gd name="connsiteY2" fmla="*/ 520719 h 4062299"/>
              <a:gd name="connsiteX3" fmla="*/ 3247562 w 3439886"/>
              <a:gd name="connsiteY3" fmla="*/ 520719 h 4062299"/>
              <a:gd name="connsiteX4" fmla="*/ 3439886 w 3439886"/>
              <a:gd name="connsiteY4" fmla="*/ 713043 h 4062299"/>
              <a:gd name="connsiteX5" fmla="*/ 3439886 w 3439886"/>
              <a:gd name="connsiteY5" fmla="*/ 3869975 h 4062299"/>
              <a:gd name="connsiteX6" fmla="*/ 3247562 w 3439886"/>
              <a:gd name="connsiteY6" fmla="*/ 4062299 h 4062299"/>
              <a:gd name="connsiteX7" fmla="*/ 192324 w 3439886"/>
              <a:gd name="connsiteY7" fmla="*/ 4062299 h 4062299"/>
              <a:gd name="connsiteX8" fmla="*/ 0 w 3439886"/>
              <a:gd name="connsiteY8" fmla="*/ 3869975 h 4062299"/>
              <a:gd name="connsiteX9" fmla="*/ 0 w 3439886"/>
              <a:gd name="connsiteY9" fmla="*/ 713043 h 4062299"/>
              <a:gd name="connsiteX10" fmla="*/ 192324 w 3439886"/>
              <a:gd name="connsiteY10" fmla="*/ 520719 h 4062299"/>
              <a:gd name="connsiteX11" fmla="*/ 1251772 w 3439886"/>
              <a:gd name="connsiteY11" fmla="*/ 520719 h 4062299"/>
              <a:gd name="connsiteX12" fmla="*/ 1247247 w 3439886"/>
              <a:gd name="connsiteY12" fmla="*/ 475834 h 4062299"/>
              <a:gd name="connsiteX13" fmla="*/ 1723081 w 3439886"/>
              <a:gd name="connsiteY13" fmla="*/ 0 h 406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39886" h="4062299">
                <a:moveTo>
                  <a:pt x="1723081" y="0"/>
                </a:moveTo>
                <a:cubicBezTo>
                  <a:pt x="1985877" y="0"/>
                  <a:pt x="2198915" y="213038"/>
                  <a:pt x="2198915" y="475834"/>
                </a:cubicBezTo>
                <a:lnTo>
                  <a:pt x="2194390" y="520719"/>
                </a:lnTo>
                <a:lnTo>
                  <a:pt x="3247562" y="520719"/>
                </a:lnTo>
                <a:cubicBezTo>
                  <a:pt x="3353780" y="520719"/>
                  <a:pt x="3439886" y="606825"/>
                  <a:pt x="3439886" y="713043"/>
                </a:cubicBezTo>
                <a:lnTo>
                  <a:pt x="3439886" y="3869975"/>
                </a:lnTo>
                <a:cubicBezTo>
                  <a:pt x="3439886" y="3976193"/>
                  <a:pt x="3353780" y="4062299"/>
                  <a:pt x="3247562" y="4062299"/>
                </a:cubicBezTo>
                <a:lnTo>
                  <a:pt x="192324" y="4062299"/>
                </a:lnTo>
                <a:cubicBezTo>
                  <a:pt x="86106" y="4062299"/>
                  <a:pt x="0" y="3976193"/>
                  <a:pt x="0" y="3869975"/>
                </a:cubicBezTo>
                <a:lnTo>
                  <a:pt x="0" y="713043"/>
                </a:lnTo>
                <a:cubicBezTo>
                  <a:pt x="0" y="606825"/>
                  <a:pt x="86106" y="520719"/>
                  <a:pt x="192324" y="520719"/>
                </a:cubicBezTo>
                <a:lnTo>
                  <a:pt x="1251772" y="520719"/>
                </a:lnTo>
                <a:lnTo>
                  <a:pt x="1247247" y="475834"/>
                </a:lnTo>
                <a:cubicBezTo>
                  <a:pt x="1247247" y="213038"/>
                  <a:pt x="1460285" y="0"/>
                  <a:pt x="1723081" y="0"/>
                </a:cubicBezTo>
                <a:close/>
              </a:path>
            </a:pathLst>
          </a:custGeom>
          <a:solidFill>
            <a:schemeClr val="bg1"/>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Subtitle 2">
            <a:extLst>
              <a:ext uri="{FF2B5EF4-FFF2-40B4-BE49-F238E27FC236}">
                <a16:creationId xmlns:a16="http://schemas.microsoft.com/office/drawing/2014/main" id="{B08618DB-6750-46F0-890D-9C8BB3EC392B}"/>
              </a:ext>
            </a:extLst>
          </p:cNvPr>
          <p:cNvSpPr>
            <a:spLocks noGrp="1"/>
          </p:cNvSpPr>
          <p:nvPr>
            <p:ph type="subTitle" idx="1"/>
          </p:nvPr>
        </p:nvSpPr>
        <p:spPr>
          <a:xfrm>
            <a:off x="1011066" y="4275435"/>
            <a:ext cx="2960913" cy="1655762"/>
          </a:xfrm>
        </p:spPr>
        <p:txBody>
          <a:bodyPr>
            <a:normAutofit fontScale="92500" lnSpcReduction="20000"/>
          </a:bodyPr>
          <a:lstStyle/>
          <a:p>
            <a:pPr algn="l"/>
            <a:r>
              <a:rPr lang="en-US" dirty="0">
                <a:solidFill>
                  <a:schemeClr val="tx1">
                    <a:lumMod val="75000"/>
                    <a:lumOff val="25000"/>
                  </a:schemeClr>
                </a:solidFill>
              </a:rPr>
              <a:t>Pair up with a partner</a:t>
            </a:r>
            <a:br>
              <a:rPr lang="en-US" dirty="0">
                <a:solidFill>
                  <a:schemeClr val="tx1">
                    <a:lumMod val="75000"/>
                    <a:lumOff val="25000"/>
                  </a:schemeClr>
                </a:solidFill>
              </a:rPr>
            </a:br>
            <a:r>
              <a:rPr lang="en-US" dirty="0">
                <a:solidFill>
                  <a:schemeClr val="tx1">
                    <a:lumMod val="75000"/>
                    <a:lumOff val="25000"/>
                  </a:schemeClr>
                </a:solidFill>
              </a:rPr>
              <a:t>and discuss:</a:t>
            </a:r>
          </a:p>
          <a:p>
            <a:pPr algn="l"/>
            <a:r>
              <a:rPr lang="en-US" dirty="0">
                <a:solidFill>
                  <a:schemeClr val="tx1">
                    <a:lumMod val="75000"/>
                    <a:lumOff val="25000"/>
                  </a:schemeClr>
                </a:solidFill>
              </a:rPr>
              <a:t>1. Your first speech. What did you like and what would you change?</a:t>
            </a:r>
          </a:p>
        </p:txBody>
      </p:sp>
      <p:sp>
        <p:nvSpPr>
          <p:cNvPr id="7" name="TextBox 6">
            <a:extLst>
              <a:ext uri="{FF2B5EF4-FFF2-40B4-BE49-F238E27FC236}">
                <a16:creationId xmlns:a16="http://schemas.microsoft.com/office/drawing/2014/main" id="{5BAB7E29-0C8B-4916-9310-A6127D83C2B2}"/>
              </a:ext>
            </a:extLst>
          </p:cNvPr>
          <p:cNvSpPr txBox="1"/>
          <p:nvPr/>
        </p:nvSpPr>
        <p:spPr>
          <a:xfrm>
            <a:off x="8884366" y="2044005"/>
            <a:ext cx="5902569" cy="1384995"/>
          </a:xfrm>
          <a:prstGeom prst="rect">
            <a:avLst/>
          </a:prstGeom>
          <a:noFill/>
        </p:spPr>
        <p:txBody>
          <a:bodyPr wrap="square">
            <a:spAutoFit/>
          </a:bodyPr>
          <a:lstStyle/>
          <a:p>
            <a:r>
              <a:rPr lang="en-US" sz="2800" dirty="0">
                <a:latin typeface="Cooper Black" panose="0208090404030B020404" pitchFamily="18" charset="0"/>
              </a:rPr>
              <a:t>Let’s make sure</a:t>
            </a:r>
          </a:p>
          <a:p>
            <a:r>
              <a:rPr lang="en-US" sz="2800" dirty="0">
                <a:latin typeface="Cooper Black" panose="0208090404030B020404" pitchFamily="18" charset="0"/>
              </a:rPr>
              <a:t>we understood</a:t>
            </a:r>
          </a:p>
          <a:p>
            <a:r>
              <a:rPr lang="en-US" sz="2800" dirty="0">
                <a:latin typeface="Cooper Black" panose="0208090404030B020404" pitchFamily="18" charset="0"/>
              </a:rPr>
              <a:t>the last module</a:t>
            </a:r>
            <a:endParaRPr lang="en-GB" sz="2800" dirty="0">
              <a:latin typeface="Cooper Black" panose="0208090404030B020404" pitchFamily="18" charset="0"/>
            </a:endParaRPr>
          </a:p>
        </p:txBody>
      </p:sp>
      <p:sp>
        <p:nvSpPr>
          <p:cNvPr id="4" name="TextBox 3">
            <a:extLst>
              <a:ext uri="{FF2B5EF4-FFF2-40B4-BE49-F238E27FC236}">
                <a16:creationId xmlns:a16="http://schemas.microsoft.com/office/drawing/2014/main" id="{BE09AB3F-3E4C-4841-995D-25B0F2007EAD}"/>
              </a:ext>
            </a:extLst>
          </p:cNvPr>
          <p:cNvSpPr txBox="1"/>
          <p:nvPr/>
        </p:nvSpPr>
        <p:spPr>
          <a:xfrm>
            <a:off x="847778" y="3336927"/>
            <a:ext cx="3124201"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ooper Black" panose="0208090404030B020404" pitchFamily="18" charset="0"/>
              </a:rPr>
              <a:t>ACTIVITY</a:t>
            </a:r>
            <a:endParaRPr lang="en-GB" sz="3600" b="1" dirty="0">
              <a:solidFill>
                <a:schemeClr val="tx1">
                  <a:lumMod val="75000"/>
                  <a:lumOff val="25000"/>
                </a:schemeClr>
              </a:solidFill>
              <a:latin typeface="Cooper Black" panose="0208090404030B020404" pitchFamily="18" charset="0"/>
            </a:endParaRPr>
          </a:p>
        </p:txBody>
      </p:sp>
      <p:pic>
        <p:nvPicPr>
          <p:cNvPr id="8" name="Graphic 7" descr="Head with gears">
            <a:extLst>
              <a:ext uri="{FF2B5EF4-FFF2-40B4-BE49-F238E27FC236}">
                <a16:creationId xmlns:a16="http://schemas.microsoft.com/office/drawing/2014/main" id="{009A3D62-825F-49B0-AFD3-DB451E2314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94501" y="1129605"/>
            <a:ext cx="914400" cy="914400"/>
          </a:xfrm>
          <a:prstGeom prst="rect">
            <a:avLst/>
          </a:prstGeom>
          <a:effectLst>
            <a:outerShdw blurRad="50800" dist="38100" dir="5400000" algn="t" rotWithShape="0">
              <a:prstClr val="black">
                <a:alpha val="40000"/>
              </a:prstClr>
            </a:outerShdw>
          </a:effectLst>
        </p:spPr>
      </p:pic>
      <p:pic>
        <p:nvPicPr>
          <p:cNvPr id="10" name="Graphic 9" descr="Lightbulb and gear">
            <a:extLst>
              <a:ext uri="{FF2B5EF4-FFF2-40B4-BE49-F238E27FC236}">
                <a16:creationId xmlns:a16="http://schemas.microsoft.com/office/drawing/2014/main" id="{5F164599-82DB-4909-A626-595F46EC9A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01665" y="2370307"/>
            <a:ext cx="827315" cy="827315"/>
          </a:xfrm>
          <a:prstGeom prst="rect">
            <a:avLst/>
          </a:prstGeom>
        </p:spPr>
      </p:pic>
      <p:sp>
        <p:nvSpPr>
          <p:cNvPr id="14" name="Footer Placeholder 13">
            <a:extLst>
              <a:ext uri="{FF2B5EF4-FFF2-40B4-BE49-F238E27FC236}">
                <a16:creationId xmlns:a16="http://schemas.microsoft.com/office/drawing/2014/main" id="{3FC9E93B-882A-48BD-AD37-E4A0ECEDE8ED}"/>
              </a:ext>
            </a:extLst>
          </p:cNvPr>
          <p:cNvSpPr>
            <a:spLocks noGrp="1"/>
          </p:cNvSpPr>
          <p:nvPr>
            <p:ph type="ftr" sz="quarter" idx="11"/>
          </p:nvPr>
        </p:nvSpPr>
        <p:spPr>
          <a:xfrm>
            <a:off x="3742123" y="6343502"/>
            <a:ext cx="5902569" cy="365125"/>
          </a:xfrm>
        </p:spPr>
        <p:txBody>
          <a:bodyPr/>
          <a:lstStyle/>
          <a:p>
            <a:r>
              <a:rPr lang="en-US"/>
              <a:t>All Rights reserved. © Young Leaders Academy. www.youngleadersacademy.co.uk</a:t>
            </a:r>
            <a:endParaRPr lang="en-GB" dirty="0"/>
          </a:p>
        </p:txBody>
      </p:sp>
      <p:pic>
        <p:nvPicPr>
          <p:cNvPr id="11" name="Picture 10">
            <a:extLst>
              <a:ext uri="{FF2B5EF4-FFF2-40B4-BE49-F238E27FC236}">
                <a16:creationId xmlns:a16="http://schemas.microsoft.com/office/drawing/2014/main" id="{C759870F-89CB-4BEC-94F6-38EEB97554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68408" y="5733256"/>
            <a:ext cx="1905000" cy="885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779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1C63BA-6E4E-4182-9766-7597388425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47907" y="-7659466"/>
            <a:ext cx="23426517" cy="15617677"/>
          </a:xfrm>
          <a:prstGeom prst="rect">
            <a:avLst/>
          </a:prstGeom>
        </p:spPr>
      </p:pic>
      <p:sp>
        <p:nvSpPr>
          <p:cNvPr id="4" name="Footer Placeholder 3">
            <a:extLst>
              <a:ext uri="{FF2B5EF4-FFF2-40B4-BE49-F238E27FC236}">
                <a16:creationId xmlns:a16="http://schemas.microsoft.com/office/drawing/2014/main" id="{7A6AC4C5-4DE0-4B05-A734-E28E606E67BA}"/>
              </a:ext>
            </a:extLst>
          </p:cNvPr>
          <p:cNvSpPr>
            <a:spLocks noGrp="1"/>
          </p:cNvSpPr>
          <p:nvPr>
            <p:ph type="ftr" sz="quarter" idx="11"/>
          </p:nvPr>
        </p:nvSpPr>
        <p:spPr>
          <a:xfrm>
            <a:off x="20515" y="6343502"/>
            <a:ext cx="5902569" cy="365125"/>
          </a:xfrm>
        </p:spPr>
        <p:txBody>
          <a:bodyPr/>
          <a:lstStyle/>
          <a:p>
            <a:r>
              <a:rPr lang="en-US" dirty="0"/>
              <a:t>All Rights reserved. © Young Leaders Academy. www.youngleadersacademy.co.uk</a:t>
            </a:r>
            <a:endParaRPr lang="en-GB" dirty="0"/>
          </a:p>
        </p:txBody>
      </p:sp>
      <p:pic>
        <p:nvPicPr>
          <p:cNvPr id="17" name="Picture 16">
            <a:extLst>
              <a:ext uri="{FF2B5EF4-FFF2-40B4-BE49-F238E27FC236}">
                <a16:creationId xmlns:a16="http://schemas.microsoft.com/office/drawing/2014/main" id="{58C5B7D0-D7D6-4208-A6F2-990F7BD4A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8408" y="5733256"/>
            <a:ext cx="1905000" cy="885825"/>
          </a:xfrm>
          <a:prstGeom prst="rect">
            <a:avLst/>
          </a:prstGeom>
          <a:effectLst>
            <a:outerShdw blurRad="50800" dist="38100" dir="2700000" algn="tl" rotWithShape="0">
              <a:prstClr val="black">
                <a:alpha val="40000"/>
              </a:prstClr>
            </a:outerShdw>
          </a:effectLst>
        </p:spPr>
      </p:pic>
      <p:pic>
        <p:nvPicPr>
          <p:cNvPr id="9" name="Graphic 8" descr="Play">
            <a:hlinkClick r:id="rId5"/>
            <a:extLst>
              <a:ext uri="{FF2B5EF4-FFF2-40B4-BE49-F238E27FC236}">
                <a16:creationId xmlns:a16="http://schemas.microsoft.com/office/drawing/2014/main" id="{5977DFB9-3739-48B7-AC6A-3C3164F962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9910">
            <a:off x="5736770" y="2444295"/>
            <a:ext cx="1785257" cy="1785257"/>
          </a:xfrm>
          <a:prstGeom prst="rect">
            <a:avLst/>
          </a:prstGeom>
        </p:spPr>
      </p:pic>
      <p:sp>
        <p:nvSpPr>
          <p:cNvPr id="10" name="TextBox 9">
            <a:extLst>
              <a:ext uri="{FF2B5EF4-FFF2-40B4-BE49-F238E27FC236}">
                <a16:creationId xmlns:a16="http://schemas.microsoft.com/office/drawing/2014/main" id="{6A19796F-860B-453B-BFEB-5F1218C9F8D6}"/>
              </a:ext>
            </a:extLst>
          </p:cNvPr>
          <p:cNvSpPr txBox="1"/>
          <p:nvPr/>
        </p:nvSpPr>
        <p:spPr>
          <a:xfrm rot="154967">
            <a:off x="5290457" y="4074081"/>
            <a:ext cx="2307772" cy="954107"/>
          </a:xfrm>
          <a:prstGeom prst="rect">
            <a:avLst/>
          </a:prstGeom>
          <a:noFill/>
        </p:spPr>
        <p:txBody>
          <a:bodyPr wrap="square" rtlCol="0">
            <a:spAutoFit/>
          </a:bodyPr>
          <a:lstStyle/>
          <a:p>
            <a:pPr algn="ctr"/>
            <a:r>
              <a:rPr lang="en-US" sz="2800" b="1" dirty="0">
                <a:solidFill>
                  <a:schemeClr val="bg1"/>
                </a:solidFill>
              </a:rPr>
              <a:t>CLICK THE PLAY BUTTON</a:t>
            </a:r>
            <a:endParaRPr lang="en-GB" sz="2800" b="1" dirty="0">
              <a:solidFill>
                <a:schemeClr val="bg1"/>
              </a:solidFill>
            </a:endParaRPr>
          </a:p>
        </p:txBody>
      </p:sp>
    </p:spTree>
    <p:extLst>
      <p:ext uri="{BB962C8B-B14F-4D97-AF65-F5344CB8AC3E}">
        <p14:creationId xmlns:p14="http://schemas.microsoft.com/office/powerpoint/2010/main" val="160277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1C63BA-6E4E-4182-9766-7597388425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072" y="-2189583"/>
            <a:ext cx="13772605" cy="9181736"/>
          </a:xfrm>
          <a:prstGeom prst="rect">
            <a:avLst/>
          </a:prstGeom>
        </p:spPr>
      </p:pic>
      <p:sp>
        <p:nvSpPr>
          <p:cNvPr id="4" name="Footer Placeholder 3">
            <a:extLst>
              <a:ext uri="{FF2B5EF4-FFF2-40B4-BE49-F238E27FC236}">
                <a16:creationId xmlns:a16="http://schemas.microsoft.com/office/drawing/2014/main" id="{7A6AC4C5-4DE0-4B05-A734-E28E606E67BA}"/>
              </a:ext>
            </a:extLst>
          </p:cNvPr>
          <p:cNvSpPr>
            <a:spLocks noGrp="1"/>
          </p:cNvSpPr>
          <p:nvPr>
            <p:ph type="ftr" sz="quarter" idx="11"/>
          </p:nvPr>
        </p:nvSpPr>
        <p:spPr>
          <a:xfrm>
            <a:off x="20515" y="6343502"/>
            <a:ext cx="5902569" cy="365125"/>
          </a:xfrm>
        </p:spPr>
        <p:txBody>
          <a:bodyPr/>
          <a:lstStyle/>
          <a:p>
            <a:r>
              <a:rPr lang="en-US" dirty="0"/>
              <a:t>All Rights reserved. © Young Leaders Academy. www.youngleadersacademy.co.uk</a:t>
            </a:r>
            <a:endParaRPr lang="en-GB" dirty="0"/>
          </a:p>
        </p:txBody>
      </p:sp>
      <p:pic>
        <p:nvPicPr>
          <p:cNvPr id="17" name="Picture 16">
            <a:extLst>
              <a:ext uri="{FF2B5EF4-FFF2-40B4-BE49-F238E27FC236}">
                <a16:creationId xmlns:a16="http://schemas.microsoft.com/office/drawing/2014/main" id="{58C5B7D0-D7D6-4208-A6F2-990F7BD4A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8408" y="5733256"/>
            <a:ext cx="1905000" cy="885825"/>
          </a:xfrm>
          <a:prstGeom prst="rect">
            <a:avLst/>
          </a:prstGeom>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60117171-5A9A-49B0-AEDD-116E8022141B}"/>
              </a:ext>
            </a:extLst>
          </p:cNvPr>
          <p:cNvSpPr>
            <a:spLocks noGrp="1"/>
          </p:cNvSpPr>
          <p:nvPr>
            <p:ph type="ctrTitle"/>
          </p:nvPr>
        </p:nvSpPr>
        <p:spPr>
          <a:xfrm>
            <a:off x="548207" y="-840093"/>
            <a:ext cx="9144000" cy="989466"/>
          </a:xfrm>
        </p:spPr>
        <p:txBody>
          <a:bodyPr>
            <a:normAutofit fontScale="90000"/>
          </a:bodyPr>
          <a:lstStyle/>
          <a:p>
            <a:pPr algn="l">
              <a:lnSpc>
                <a:spcPct val="150000"/>
              </a:lnSpc>
            </a:pPr>
            <a:r>
              <a:rPr lang="en-US" b="1" dirty="0">
                <a:effectLst>
                  <a:outerShdw blurRad="50800" dist="38100" algn="l" rotWithShape="0">
                    <a:prstClr val="black">
                      <a:alpha val="40000"/>
                    </a:prstClr>
                  </a:outerShdw>
                </a:effectLst>
              </a:rPr>
              <a:t>Presentation Time!</a:t>
            </a:r>
            <a:endParaRPr lang="en-GB" b="1" dirty="0">
              <a:effectLst>
                <a:outerShdw blurRad="50800" dist="38100" algn="l" rotWithShape="0">
                  <a:prstClr val="black">
                    <a:alpha val="40000"/>
                  </a:prstClr>
                </a:outerShdw>
              </a:effectLst>
            </a:endParaRPr>
          </a:p>
        </p:txBody>
      </p:sp>
      <p:sp>
        <p:nvSpPr>
          <p:cNvPr id="2" name="Speech Bubble: Rectangle 1">
            <a:extLst>
              <a:ext uri="{FF2B5EF4-FFF2-40B4-BE49-F238E27FC236}">
                <a16:creationId xmlns:a16="http://schemas.microsoft.com/office/drawing/2014/main" id="{35CB8A9A-20D6-404B-8BA2-B88A1F2D32BA}"/>
              </a:ext>
            </a:extLst>
          </p:cNvPr>
          <p:cNvSpPr/>
          <p:nvPr/>
        </p:nvSpPr>
        <p:spPr>
          <a:xfrm>
            <a:off x="701040" y="868680"/>
            <a:ext cx="5059680" cy="4038600"/>
          </a:xfrm>
          <a:prstGeom prst="wedgeRectCallout">
            <a:avLst>
              <a:gd name="adj1" fmla="val 67580"/>
              <a:gd name="adj2" fmla="val -1221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Title 1">
            <a:extLst>
              <a:ext uri="{FF2B5EF4-FFF2-40B4-BE49-F238E27FC236}">
                <a16:creationId xmlns:a16="http://schemas.microsoft.com/office/drawing/2014/main" id="{CCD9E805-612E-498E-95A5-177F39D45E1A}"/>
              </a:ext>
            </a:extLst>
          </p:cNvPr>
          <p:cNvSpPr txBox="1">
            <a:spLocks/>
          </p:cNvSpPr>
          <p:nvPr/>
        </p:nvSpPr>
        <p:spPr>
          <a:xfrm>
            <a:off x="-365760" y="454173"/>
            <a:ext cx="7025640" cy="4480560"/>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b="1" dirty="0">
                <a:effectLst>
                  <a:outerShdw blurRad="50800" dist="38100" algn="l" rotWithShape="0">
                    <a:prstClr val="black">
                      <a:alpha val="40000"/>
                    </a:prstClr>
                  </a:outerShdw>
                </a:effectLst>
              </a:rPr>
              <a:t>You Are All Amazing</a:t>
            </a:r>
          </a:p>
          <a:p>
            <a:pPr>
              <a:lnSpc>
                <a:spcPct val="150000"/>
              </a:lnSpc>
            </a:pPr>
            <a:r>
              <a:rPr lang="en-US" b="1" dirty="0">
                <a:effectLst>
                  <a:outerShdw blurRad="50800" dist="38100" algn="l" rotWithShape="0">
                    <a:prstClr val="black">
                      <a:alpha val="40000"/>
                    </a:prstClr>
                  </a:outerShdw>
                </a:effectLst>
              </a:rPr>
              <a:t>And Well Done for</a:t>
            </a:r>
          </a:p>
          <a:p>
            <a:pPr>
              <a:lnSpc>
                <a:spcPct val="150000"/>
              </a:lnSpc>
            </a:pPr>
            <a:r>
              <a:rPr lang="en-US" b="1" dirty="0">
                <a:effectLst>
                  <a:outerShdw blurRad="50800" dist="38100" algn="l" rotWithShape="0">
                    <a:prstClr val="black">
                      <a:alpha val="40000"/>
                    </a:prstClr>
                  </a:outerShdw>
                </a:effectLst>
              </a:rPr>
              <a:t>Successfully </a:t>
            </a:r>
          </a:p>
          <a:p>
            <a:pPr>
              <a:lnSpc>
                <a:spcPct val="150000"/>
              </a:lnSpc>
            </a:pPr>
            <a:r>
              <a:rPr lang="en-GB" b="1" dirty="0">
                <a:effectLst>
                  <a:outerShdw blurRad="50800" dist="38100" algn="l" rotWithShape="0">
                    <a:prstClr val="black">
                      <a:alpha val="40000"/>
                    </a:prstClr>
                  </a:outerShdw>
                </a:effectLst>
              </a:rPr>
              <a:t>Completing</a:t>
            </a:r>
          </a:p>
          <a:p>
            <a:pPr>
              <a:lnSpc>
                <a:spcPct val="150000"/>
              </a:lnSpc>
            </a:pPr>
            <a:r>
              <a:rPr lang="en-GB" b="1" dirty="0">
                <a:effectLst>
                  <a:outerShdw blurRad="50800" dist="38100" algn="l" rotWithShape="0">
                    <a:prstClr val="black">
                      <a:alpha val="40000"/>
                    </a:prstClr>
                  </a:outerShdw>
                </a:effectLst>
              </a:rPr>
              <a:t>the Course</a:t>
            </a:r>
          </a:p>
        </p:txBody>
      </p:sp>
    </p:spTree>
    <p:extLst>
      <p:ext uri="{BB962C8B-B14F-4D97-AF65-F5344CB8AC3E}">
        <p14:creationId xmlns:p14="http://schemas.microsoft.com/office/powerpoint/2010/main" val="313824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
            <a:extLst>
              <a:ext uri="{FF2B5EF4-FFF2-40B4-BE49-F238E27FC236}">
                <a16:creationId xmlns:a16="http://schemas.microsoft.com/office/drawing/2014/main" id="{736941C5-A6FE-45A7-986C-EC904FA47FF2}"/>
              </a:ext>
            </a:extLst>
          </p:cNvPr>
          <p:cNvSpPr>
            <a:spLocks noGrp="1"/>
          </p:cNvSpPr>
          <p:nvPr>
            <p:ph type="ftr" sz="quarter" idx="11"/>
          </p:nvPr>
        </p:nvSpPr>
        <p:spPr>
          <a:xfrm>
            <a:off x="6841824" y="6260138"/>
            <a:ext cx="5233063" cy="527403"/>
          </a:xfrm>
        </p:spPr>
        <p:txBody>
          <a:bodyPr/>
          <a:lstStyle/>
          <a:p>
            <a:r>
              <a:rPr lang="en-US" dirty="0"/>
              <a:t>All Rights reserved. © Young Leaders Academy. www.youngleadersacademy.co.uk</a:t>
            </a:r>
            <a:endParaRPr lang="en-GB" dirty="0"/>
          </a:p>
        </p:txBody>
      </p:sp>
      <p:grpSp>
        <p:nvGrpSpPr>
          <p:cNvPr id="18" name="Group 17">
            <a:extLst>
              <a:ext uri="{FF2B5EF4-FFF2-40B4-BE49-F238E27FC236}">
                <a16:creationId xmlns:a16="http://schemas.microsoft.com/office/drawing/2014/main" id="{FCBFF8CD-4758-46D2-8BF7-68FEA75968E7}"/>
              </a:ext>
            </a:extLst>
          </p:cNvPr>
          <p:cNvGrpSpPr/>
          <p:nvPr/>
        </p:nvGrpSpPr>
        <p:grpSpPr>
          <a:xfrm>
            <a:off x="-204592" y="99621"/>
            <a:ext cx="7884133" cy="6472723"/>
            <a:chOff x="-789550" y="2328938"/>
            <a:chExt cx="7884133" cy="6472723"/>
          </a:xfrm>
        </p:grpSpPr>
        <p:pic>
          <p:nvPicPr>
            <p:cNvPr id="19" name="Picture 18">
              <a:extLst>
                <a:ext uri="{FF2B5EF4-FFF2-40B4-BE49-F238E27FC236}">
                  <a16:creationId xmlns:a16="http://schemas.microsoft.com/office/drawing/2014/main" id="{115A7B84-4CDA-497D-8D46-5AE9920F0DB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9550" y="2906395"/>
              <a:ext cx="7369083" cy="5895266"/>
            </a:xfrm>
            <a:prstGeom prst="rect">
              <a:avLst/>
            </a:prstGeom>
          </p:spPr>
        </p:pic>
        <p:pic>
          <p:nvPicPr>
            <p:cNvPr id="20" name="Graphic 19" descr="Marker">
              <a:extLst>
                <a:ext uri="{FF2B5EF4-FFF2-40B4-BE49-F238E27FC236}">
                  <a16:creationId xmlns:a16="http://schemas.microsoft.com/office/drawing/2014/main" id="{30CD954B-C6FE-424C-904B-0A36FBD7A8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134" y="7887261"/>
              <a:ext cx="914400" cy="914400"/>
            </a:xfrm>
            <a:prstGeom prst="rect">
              <a:avLst/>
            </a:prstGeom>
          </p:spPr>
        </p:pic>
        <p:sp>
          <p:nvSpPr>
            <p:cNvPr id="21" name="TextBox 20">
              <a:extLst>
                <a:ext uri="{FF2B5EF4-FFF2-40B4-BE49-F238E27FC236}">
                  <a16:creationId xmlns:a16="http://schemas.microsoft.com/office/drawing/2014/main" id="{29F9A211-64DD-43BE-866D-0D9CBA45DEBB}"/>
                </a:ext>
              </a:extLst>
            </p:cNvPr>
            <p:cNvSpPr txBox="1"/>
            <p:nvPr/>
          </p:nvSpPr>
          <p:spPr>
            <a:xfrm>
              <a:off x="651933" y="7521277"/>
              <a:ext cx="1320800" cy="461665"/>
            </a:xfrm>
            <a:prstGeom prst="rect">
              <a:avLst/>
            </a:prstGeom>
            <a:noFill/>
          </p:spPr>
          <p:txBody>
            <a:bodyPr wrap="square" rtlCol="0">
              <a:spAutoFit/>
            </a:bodyPr>
            <a:lstStyle/>
            <a:p>
              <a:r>
                <a:rPr lang="en-US" sz="1200" b="1" dirty="0"/>
                <a:t>Module 1: </a:t>
              </a:r>
              <a:r>
                <a:rPr lang="en-US" sz="1200" dirty="0"/>
                <a:t>What Is Pitch Perfect?</a:t>
              </a:r>
              <a:endParaRPr lang="en-GB" sz="1200" dirty="0"/>
            </a:p>
          </p:txBody>
        </p:sp>
        <p:pic>
          <p:nvPicPr>
            <p:cNvPr id="22" name="Graphic 21" descr="Marker">
              <a:extLst>
                <a:ext uri="{FF2B5EF4-FFF2-40B4-BE49-F238E27FC236}">
                  <a16:creationId xmlns:a16="http://schemas.microsoft.com/office/drawing/2014/main" id="{F43AC381-31C9-4D68-8BE3-FD40F306E0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9666" y="6845861"/>
              <a:ext cx="914400" cy="914400"/>
            </a:xfrm>
            <a:prstGeom prst="rect">
              <a:avLst/>
            </a:prstGeom>
          </p:spPr>
        </p:pic>
        <p:sp>
          <p:nvSpPr>
            <p:cNvPr id="23" name="TextBox 22">
              <a:extLst>
                <a:ext uri="{FF2B5EF4-FFF2-40B4-BE49-F238E27FC236}">
                  <a16:creationId xmlns:a16="http://schemas.microsoft.com/office/drawing/2014/main" id="{C4BF52D9-8F38-4950-9018-7775AFC19919}"/>
                </a:ext>
              </a:extLst>
            </p:cNvPr>
            <p:cNvSpPr txBox="1"/>
            <p:nvPr/>
          </p:nvSpPr>
          <p:spPr>
            <a:xfrm>
              <a:off x="5596466" y="6479875"/>
              <a:ext cx="1320800" cy="461665"/>
            </a:xfrm>
            <a:prstGeom prst="rect">
              <a:avLst/>
            </a:prstGeom>
            <a:noFill/>
          </p:spPr>
          <p:txBody>
            <a:bodyPr wrap="square" rtlCol="0">
              <a:spAutoFit/>
            </a:bodyPr>
            <a:lstStyle/>
            <a:p>
              <a:r>
                <a:rPr lang="en-US" sz="1200" b="1" dirty="0"/>
                <a:t>Module 2: </a:t>
              </a:r>
              <a:r>
                <a:rPr lang="en-US" sz="1200" dirty="0"/>
                <a:t>Just Standing Up</a:t>
              </a:r>
              <a:endParaRPr lang="en-GB" sz="1200" dirty="0"/>
            </a:p>
          </p:txBody>
        </p:sp>
        <p:pic>
          <p:nvPicPr>
            <p:cNvPr id="24" name="Picture 23">
              <a:extLst>
                <a:ext uri="{FF2B5EF4-FFF2-40B4-BE49-F238E27FC236}">
                  <a16:creationId xmlns:a16="http://schemas.microsoft.com/office/drawing/2014/main" id="{E686809C-6A2F-4FE1-8BE8-49D1C8B6F6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6958" y="6997353"/>
              <a:ext cx="611415" cy="611415"/>
            </a:xfrm>
            <a:prstGeom prst="rect">
              <a:avLst/>
            </a:prstGeom>
          </p:spPr>
        </p:pic>
        <p:pic>
          <p:nvPicPr>
            <p:cNvPr id="25" name="Graphic 24" descr="Marker">
              <a:extLst>
                <a:ext uri="{FF2B5EF4-FFF2-40B4-BE49-F238E27FC236}">
                  <a16:creationId xmlns:a16="http://schemas.microsoft.com/office/drawing/2014/main" id="{E58AE4BD-F4EF-4D07-A5AB-17AE5C4F50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3579" y="6135586"/>
              <a:ext cx="914400" cy="914400"/>
            </a:xfrm>
            <a:prstGeom prst="rect">
              <a:avLst/>
            </a:prstGeom>
          </p:spPr>
        </p:pic>
        <p:sp>
          <p:nvSpPr>
            <p:cNvPr id="26" name="TextBox 25">
              <a:extLst>
                <a:ext uri="{FF2B5EF4-FFF2-40B4-BE49-F238E27FC236}">
                  <a16:creationId xmlns:a16="http://schemas.microsoft.com/office/drawing/2014/main" id="{3706855F-345A-4957-9B91-78B926BF9700}"/>
                </a:ext>
              </a:extLst>
            </p:cNvPr>
            <p:cNvSpPr txBox="1"/>
            <p:nvPr/>
          </p:nvSpPr>
          <p:spPr>
            <a:xfrm>
              <a:off x="314201" y="6350463"/>
              <a:ext cx="1320800" cy="646331"/>
            </a:xfrm>
            <a:prstGeom prst="rect">
              <a:avLst/>
            </a:prstGeom>
            <a:noFill/>
          </p:spPr>
          <p:txBody>
            <a:bodyPr wrap="square" rtlCol="0">
              <a:spAutoFit/>
            </a:bodyPr>
            <a:lstStyle/>
            <a:p>
              <a:r>
                <a:rPr lang="en-US" sz="1200" b="1" dirty="0"/>
                <a:t>Module 3: </a:t>
              </a:r>
              <a:r>
                <a:rPr lang="en-US" sz="1200" dirty="0"/>
                <a:t>One Minute Word Challenge</a:t>
              </a:r>
              <a:endParaRPr lang="en-GB" sz="1200" dirty="0"/>
            </a:p>
          </p:txBody>
        </p:sp>
        <p:pic>
          <p:nvPicPr>
            <p:cNvPr id="27" name="Picture 26">
              <a:extLst>
                <a:ext uri="{FF2B5EF4-FFF2-40B4-BE49-F238E27FC236}">
                  <a16:creationId xmlns:a16="http://schemas.microsoft.com/office/drawing/2014/main" id="{E7D5E4F2-42C0-428B-94BE-9D0B5EDD6FF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92452" y="6691645"/>
              <a:ext cx="611415" cy="611415"/>
            </a:xfrm>
            <a:prstGeom prst="rect">
              <a:avLst/>
            </a:prstGeom>
          </p:spPr>
        </p:pic>
        <p:pic>
          <p:nvPicPr>
            <p:cNvPr id="28" name="Graphic 27" descr="Marker">
              <a:extLst>
                <a:ext uri="{FF2B5EF4-FFF2-40B4-BE49-F238E27FC236}">
                  <a16:creationId xmlns:a16="http://schemas.microsoft.com/office/drawing/2014/main" id="{A9B72DF0-2781-487C-B3DA-A7A60AF7D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7683" y="5497042"/>
              <a:ext cx="914400" cy="914400"/>
            </a:xfrm>
            <a:prstGeom prst="rect">
              <a:avLst/>
            </a:prstGeom>
          </p:spPr>
        </p:pic>
        <p:sp>
          <p:nvSpPr>
            <p:cNvPr id="29" name="TextBox 28">
              <a:extLst>
                <a:ext uri="{FF2B5EF4-FFF2-40B4-BE49-F238E27FC236}">
                  <a16:creationId xmlns:a16="http://schemas.microsoft.com/office/drawing/2014/main" id="{30A4B86E-FF8A-498A-8B52-6A3603EC31E0}"/>
                </a:ext>
              </a:extLst>
            </p:cNvPr>
            <p:cNvSpPr txBox="1"/>
            <p:nvPr/>
          </p:nvSpPr>
          <p:spPr>
            <a:xfrm>
              <a:off x="3739630" y="5025597"/>
              <a:ext cx="1773405" cy="461665"/>
            </a:xfrm>
            <a:prstGeom prst="rect">
              <a:avLst/>
            </a:prstGeom>
            <a:noFill/>
          </p:spPr>
          <p:txBody>
            <a:bodyPr wrap="square" rtlCol="0">
              <a:spAutoFit/>
            </a:bodyPr>
            <a:lstStyle/>
            <a:p>
              <a:r>
                <a:rPr lang="en-US" sz="1200" b="1" dirty="0"/>
                <a:t>Module 4: </a:t>
              </a:r>
              <a:r>
                <a:rPr lang="en-US" sz="1200" dirty="0"/>
                <a:t>Planning &amp; Preparing A Presentation</a:t>
              </a:r>
              <a:endParaRPr lang="en-GB" sz="1200" dirty="0"/>
            </a:p>
          </p:txBody>
        </p:sp>
        <p:pic>
          <p:nvPicPr>
            <p:cNvPr id="30" name="Picture 29">
              <a:extLst>
                <a:ext uri="{FF2B5EF4-FFF2-40B4-BE49-F238E27FC236}">
                  <a16:creationId xmlns:a16="http://schemas.microsoft.com/office/drawing/2014/main" id="{08DAFB50-066D-4B6E-A2FE-027EA932444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91976" y="5456675"/>
              <a:ext cx="611415" cy="611415"/>
            </a:xfrm>
            <a:prstGeom prst="rect">
              <a:avLst/>
            </a:prstGeom>
          </p:spPr>
        </p:pic>
        <p:pic>
          <p:nvPicPr>
            <p:cNvPr id="31" name="Graphic 30" descr="Marker">
              <a:extLst>
                <a:ext uri="{FF2B5EF4-FFF2-40B4-BE49-F238E27FC236}">
                  <a16:creationId xmlns:a16="http://schemas.microsoft.com/office/drawing/2014/main" id="{0F243E40-3EE1-4D38-9D6E-61B9ABB475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895" y="3850097"/>
              <a:ext cx="914400" cy="914400"/>
            </a:xfrm>
            <a:prstGeom prst="rect">
              <a:avLst/>
            </a:prstGeom>
          </p:spPr>
        </p:pic>
        <p:sp>
          <p:nvSpPr>
            <p:cNvPr id="32" name="TextBox 31">
              <a:extLst>
                <a:ext uri="{FF2B5EF4-FFF2-40B4-BE49-F238E27FC236}">
                  <a16:creationId xmlns:a16="http://schemas.microsoft.com/office/drawing/2014/main" id="{5696737A-ED3D-4289-839A-1A63D844095C}"/>
                </a:ext>
              </a:extLst>
            </p:cNvPr>
            <p:cNvSpPr txBox="1"/>
            <p:nvPr/>
          </p:nvSpPr>
          <p:spPr>
            <a:xfrm>
              <a:off x="59733" y="3436272"/>
              <a:ext cx="1320800" cy="461665"/>
            </a:xfrm>
            <a:prstGeom prst="rect">
              <a:avLst/>
            </a:prstGeom>
            <a:noFill/>
          </p:spPr>
          <p:txBody>
            <a:bodyPr wrap="square" rtlCol="0">
              <a:spAutoFit/>
            </a:bodyPr>
            <a:lstStyle/>
            <a:p>
              <a:r>
                <a:rPr lang="en-US" sz="1200" b="1" dirty="0"/>
                <a:t>Module 5: </a:t>
              </a:r>
              <a:r>
                <a:rPr lang="en-US" sz="1200" dirty="0"/>
                <a:t>Using Your Voice &amp; Body</a:t>
              </a:r>
              <a:endParaRPr lang="en-GB" sz="1200" dirty="0"/>
            </a:p>
          </p:txBody>
        </p:sp>
        <p:pic>
          <p:nvPicPr>
            <p:cNvPr id="33" name="Picture 32">
              <a:extLst>
                <a:ext uri="{FF2B5EF4-FFF2-40B4-BE49-F238E27FC236}">
                  <a16:creationId xmlns:a16="http://schemas.microsoft.com/office/drawing/2014/main" id="{100E1F6E-75FA-46D8-9146-904D3E5DF87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51934" y="3997694"/>
              <a:ext cx="611415" cy="611415"/>
            </a:xfrm>
            <a:prstGeom prst="rect">
              <a:avLst/>
            </a:prstGeom>
          </p:spPr>
        </p:pic>
        <p:pic>
          <p:nvPicPr>
            <p:cNvPr id="34" name="Graphic 33" descr="Marker">
              <a:extLst>
                <a:ext uri="{FF2B5EF4-FFF2-40B4-BE49-F238E27FC236}">
                  <a16:creationId xmlns:a16="http://schemas.microsoft.com/office/drawing/2014/main" id="{96F1A243-12AE-43FC-BC07-724A431A0F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00587" y="3803829"/>
              <a:ext cx="914400" cy="914400"/>
            </a:xfrm>
            <a:prstGeom prst="rect">
              <a:avLst/>
            </a:prstGeom>
          </p:spPr>
        </p:pic>
        <p:sp>
          <p:nvSpPr>
            <p:cNvPr id="35" name="TextBox 34">
              <a:extLst>
                <a:ext uri="{FF2B5EF4-FFF2-40B4-BE49-F238E27FC236}">
                  <a16:creationId xmlns:a16="http://schemas.microsoft.com/office/drawing/2014/main" id="{08B2C02B-5715-4175-9534-679ED932F75B}"/>
                </a:ext>
              </a:extLst>
            </p:cNvPr>
            <p:cNvSpPr txBox="1"/>
            <p:nvPr/>
          </p:nvSpPr>
          <p:spPr>
            <a:xfrm>
              <a:off x="3290059" y="4145107"/>
              <a:ext cx="1773405" cy="461665"/>
            </a:xfrm>
            <a:prstGeom prst="rect">
              <a:avLst/>
            </a:prstGeom>
            <a:noFill/>
          </p:spPr>
          <p:txBody>
            <a:bodyPr wrap="square" rtlCol="0">
              <a:spAutoFit/>
            </a:bodyPr>
            <a:lstStyle/>
            <a:p>
              <a:r>
                <a:rPr lang="en-US" sz="1200" b="1" dirty="0"/>
                <a:t>Module 6: </a:t>
              </a:r>
              <a:r>
                <a:rPr lang="en-US" sz="1200" dirty="0"/>
                <a:t>Your 1</a:t>
              </a:r>
              <a:r>
                <a:rPr lang="en-US" sz="1200" baseline="30000" dirty="0"/>
                <a:t>st</a:t>
              </a:r>
              <a:r>
                <a:rPr lang="en-US" sz="1200" dirty="0"/>
                <a:t> Speech</a:t>
              </a:r>
              <a:endParaRPr lang="en-GB" sz="1200" dirty="0"/>
            </a:p>
          </p:txBody>
        </p:sp>
        <p:pic>
          <p:nvPicPr>
            <p:cNvPr id="36" name="Picture 35">
              <a:extLst>
                <a:ext uri="{FF2B5EF4-FFF2-40B4-BE49-F238E27FC236}">
                  <a16:creationId xmlns:a16="http://schemas.microsoft.com/office/drawing/2014/main" id="{CFCE4CA8-C9A2-4E47-A0F3-FC044A8D3A3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678645" y="3982263"/>
              <a:ext cx="611415" cy="611415"/>
            </a:xfrm>
            <a:prstGeom prst="rect">
              <a:avLst/>
            </a:prstGeom>
          </p:spPr>
        </p:pic>
        <p:pic>
          <p:nvPicPr>
            <p:cNvPr id="37" name="Graphic 36" descr="Marker">
              <a:extLst>
                <a:ext uri="{FF2B5EF4-FFF2-40B4-BE49-F238E27FC236}">
                  <a16:creationId xmlns:a16="http://schemas.microsoft.com/office/drawing/2014/main" id="{4CF760C1-92AF-4B93-B6C7-9D36BF4FAF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1800" y="2817655"/>
              <a:ext cx="914400" cy="914400"/>
            </a:xfrm>
            <a:prstGeom prst="rect">
              <a:avLst/>
            </a:prstGeom>
          </p:spPr>
        </p:pic>
        <p:sp>
          <p:nvSpPr>
            <p:cNvPr id="38" name="TextBox 37">
              <a:extLst>
                <a:ext uri="{FF2B5EF4-FFF2-40B4-BE49-F238E27FC236}">
                  <a16:creationId xmlns:a16="http://schemas.microsoft.com/office/drawing/2014/main" id="{CD763F08-203B-4273-A3BE-662FF78CAD9E}"/>
                </a:ext>
              </a:extLst>
            </p:cNvPr>
            <p:cNvSpPr txBox="1"/>
            <p:nvPr/>
          </p:nvSpPr>
          <p:spPr>
            <a:xfrm>
              <a:off x="3156780" y="2355990"/>
              <a:ext cx="1458837" cy="461665"/>
            </a:xfrm>
            <a:prstGeom prst="rect">
              <a:avLst/>
            </a:prstGeom>
            <a:noFill/>
          </p:spPr>
          <p:txBody>
            <a:bodyPr wrap="square" rtlCol="0">
              <a:spAutoFit/>
            </a:bodyPr>
            <a:lstStyle/>
            <a:p>
              <a:r>
                <a:rPr lang="en-US" sz="1200" b="1" dirty="0"/>
                <a:t>Module 7: </a:t>
              </a:r>
              <a:r>
                <a:rPr lang="en-US" sz="1200" dirty="0"/>
                <a:t>Analysis &amp; Reflection</a:t>
              </a:r>
              <a:endParaRPr lang="en-GB" sz="1200" dirty="0"/>
            </a:p>
          </p:txBody>
        </p:sp>
        <p:pic>
          <p:nvPicPr>
            <p:cNvPr id="39" name="Picture 38">
              <a:extLst>
                <a:ext uri="{FF2B5EF4-FFF2-40B4-BE49-F238E27FC236}">
                  <a16:creationId xmlns:a16="http://schemas.microsoft.com/office/drawing/2014/main" id="{01C8F4DF-C442-45AF-859E-8F27A6010341}"/>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739629" y="2965252"/>
              <a:ext cx="611415" cy="611415"/>
            </a:xfrm>
            <a:prstGeom prst="rect">
              <a:avLst/>
            </a:prstGeom>
          </p:spPr>
        </p:pic>
        <p:pic>
          <p:nvPicPr>
            <p:cNvPr id="40" name="Graphic 39" descr="Marker">
              <a:extLst>
                <a:ext uri="{FF2B5EF4-FFF2-40B4-BE49-F238E27FC236}">
                  <a16:creationId xmlns:a16="http://schemas.microsoft.com/office/drawing/2014/main" id="{30C5F010-D2D5-4A92-806E-D7C439D068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2112" y="2742763"/>
              <a:ext cx="914400" cy="914400"/>
            </a:xfrm>
            <a:prstGeom prst="rect">
              <a:avLst/>
            </a:prstGeom>
          </p:spPr>
        </p:pic>
        <p:sp>
          <p:nvSpPr>
            <p:cNvPr id="41" name="TextBox 40">
              <a:extLst>
                <a:ext uri="{FF2B5EF4-FFF2-40B4-BE49-F238E27FC236}">
                  <a16:creationId xmlns:a16="http://schemas.microsoft.com/office/drawing/2014/main" id="{A52C21E1-65AE-49EA-A42D-82132114439C}"/>
                </a:ext>
              </a:extLst>
            </p:cNvPr>
            <p:cNvSpPr txBox="1"/>
            <p:nvPr/>
          </p:nvSpPr>
          <p:spPr>
            <a:xfrm>
              <a:off x="5321178" y="2328938"/>
              <a:ext cx="1773405" cy="461665"/>
            </a:xfrm>
            <a:prstGeom prst="rect">
              <a:avLst/>
            </a:prstGeom>
            <a:noFill/>
          </p:spPr>
          <p:txBody>
            <a:bodyPr wrap="square" rtlCol="0">
              <a:spAutoFit/>
            </a:bodyPr>
            <a:lstStyle/>
            <a:p>
              <a:r>
                <a:rPr lang="en-US" sz="1200" b="1" dirty="0"/>
                <a:t>Module 8: </a:t>
              </a:r>
              <a:r>
                <a:rPr lang="en-US" sz="1200" dirty="0"/>
                <a:t>The Masterpiece</a:t>
              </a:r>
              <a:endParaRPr lang="en-GB" sz="1200" dirty="0"/>
            </a:p>
          </p:txBody>
        </p:sp>
        <p:pic>
          <p:nvPicPr>
            <p:cNvPr id="42" name="Picture 41">
              <a:extLst>
                <a:ext uri="{FF2B5EF4-FFF2-40B4-BE49-F238E27FC236}">
                  <a16:creationId xmlns:a16="http://schemas.microsoft.com/office/drawing/2014/main" id="{D6B55AD1-9F55-4266-88A3-4E1F2F34042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015190" y="2790603"/>
              <a:ext cx="611415" cy="611415"/>
            </a:xfrm>
            <a:prstGeom prst="rect">
              <a:avLst/>
            </a:prstGeom>
          </p:spPr>
        </p:pic>
      </p:grpSp>
      <p:sp>
        <p:nvSpPr>
          <p:cNvPr id="43" name="TextBox 42">
            <a:extLst>
              <a:ext uri="{FF2B5EF4-FFF2-40B4-BE49-F238E27FC236}">
                <a16:creationId xmlns:a16="http://schemas.microsoft.com/office/drawing/2014/main" id="{9C78D6D5-0160-4781-8C9B-D65873BCEDC9}"/>
              </a:ext>
            </a:extLst>
          </p:cNvPr>
          <p:cNvSpPr txBox="1"/>
          <p:nvPr/>
        </p:nvSpPr>
        <p:spPr>
          <a:xfrm>
            <a:off x="7502224" y="228797"/>
            <a:ext cx="4741333" cy="64620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599" b="1" dirty="0"/>
              <a:t>Your Route To Success</a:t>
            </a:r>
            <a:endParaRPr lang="en-GB" sz="3599" b="1" dirty="0"/>
          </a:p>
        </p:txBody>
      </p:sp>
      <p:cxnSp>
        <p:nvCxnSpPr>
          <p:cNvPr id="4" name="Straight Connector 3">
            <a:extLst>
              <a:ext uri="{FF2B5EF4-FFF2-40B4-BE49-F238E27FC236}">
                <a16:creationId xmlns:a16="http://schemas.microsoft.com/office/drawing/2014/main" id="{4D4F1398-49F3-4339-89DE-64BD438DE5F6}"/>
              </a:ext>
            </a:extLst>
          </p:cNvPr>
          <p:cNvCxnSpPr/>
          <p:nvPr/>
        </p:nvCxnSpPr>
        <p:spPr>
          <a:xfrm>
            <a:off x="7648201" y="1105721"/>
            <a:ext cx="0" cy="4646557"/>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45" name="TextBox 44">
            <a:extLst>
              <a:ext uri="{FF2B5EF4-FFF2-40B4-BE49-F238E27FC236}">
                <a16:creationId xmlns:a16="http://schemas.microsoft.com/office/drawing/2014/main" id="{1DB3AB2D-89E5-408E-B9B9-56BF529D89D7}"/>
              </a:ext>
            </a:extLst>
          </p:cNvPr>
          <p:cNvSpPr txBox="1"/>
          <p:nvPr/>
        </p:nvSpPr>
        <p:spPr>
          <a:xfrm>
            <a:off x="8226208" y="2571756"/>
            <a:ext cx="3657593" cy="1754326"/>
          </a:xfrm>
          <a:prstGeom prst="rect">
            <a:avLst/>
          </a:prstGeom>
          <a:noFill/>
        </p:spPr>
        <p:txBody>
          <a:bodyPr wrap="square" rtlCol="0">
            <a:spAutoFit/>
          </a:bodyPr>
          <a:lstStyle/>
          <a:p>
            <a:pPr algn="ctr"/>
            <a:r>
              <a:rPr lang="en-US" dirty="0"/>
              <a:t>You are one step from successfully finishing this course! Your final step is to record and upload it to the YLA portal.</a:t>
            </a:r>
          </a:p>
          <a:p>
            <a:pPr algn="ctr"/>
            <a:endParaRPr lang="en-US" dirty="0"/>
          </a:p>
          <a:p>
            <a:pPr algn="ctr"/>
            <a:endParaRPr lang="en-GB" dirty="0"/>
          </a:p>
        </p:txBody>
      </p:sp>
      <p:pic>
        <p:nvPicPr>
          <p:cNvPr id="47" name="Picture 46">
            <a:extLst>
              <a:ext uri="{FF2B5EF4-FFF2-40B4-BE49-F238E27FC236}">
                <a16:creationId xmlns:a16="http://schemas.microsoft.com/office/drawing/2014/main" id="{FD4CEDA0-4D8A-41A9-ACBF-26D729721C99}"/>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8938929" y="962958"/>
            <a:ext cx="1931401" cy="1711924"/>
          </a:xfrm>
          <a:prstGeom prst="rect">
            <a:avLst/>
          </a:prstGeom>
        </p:spPr>
      </p:pic>
      <p:sp>
        <p:nvSpPr>
          <p:cNvPr id="49" name="TextBox 48">
            <a:extLst>
              <a:ext uri="{FF2B5EF4-FFF2-40B4-BE49-F238E27FC236}">
                <a16:creationId xmlns:a16="http://schemas.microsoft.com/office/drawing/2014/main" id="{DE604F0F-B1AC-4B05-96A9-06C9ECA6AA51}"/>
              </a:ext>
            </a:extLst>
          </p:cNvPr>
          <p:cNvSpPr txBox="1"/>
          <p:nvPr/>
        </p:nvSpPr>
        <p:spPr>
          <a:xfrm>
            <a:off x="8226207" y="5064531"/>
            <a:ext cx="3657593" cy="1200329"/>
          </a:xfrm>
          <a:prstGeom prst="rect">
            <a:avLst/>
          </a:prstGeom>
          <a:noFill/>
        </p:spPr>
        <p:txBody>
          <a:bodyPr wrap="square" rtlCol="0">
            <a:spAutoFit/>
          </a:bodyPr>
          <a:lstStyle/>
          <a:p>
            <a:pPr algn="ctr"/>
            <a:r>
              <a:rPr lang="en-GB" dirty="0"/>
              <a:t>Simply login online, complete Module 8 and after your teacher reviews your Masterpiece you will get your certificate!</a:t>
            </a:r>
          </a:p>
        </p:txBody>
      </p:sp>
      <p:sp>
        <p:nvSpPr>
          <p:cNvPr id="46" name="TextBox 45">
            <a:extLst>
              <a:ext uri="{FF2B5EF4-FFF2-40B4-BE49-F238E27FC236}">
                <a16:creationId xmlns:a16="http://schemas.microsoft.com/office/drawing/2014/main" id="{FA336F4A-3C6D-475D-88D0-8C09AE5EBFB1}"/>
              </a:ext>
            </a:extLst>
          </p:cNvPr>
          <p:cNvSpPr txBox="1"/>
          <p:nvPr/>
        </p:nvSpPr>
        <p:spPr>
          <a:xfrm>
            <a:off x="10472304" y="3833738"/>
            <a:ext cx="6263640" cy="923330"/>
          </a:xfrm>
          <a:prstGeom prst="rect">
            <a:avLst/>
          </a:prstGeom>
          <a:noFill/>
        </p:spPr>
        <p:txBody>
          <a:bodyPr wrap="square">
            <a:spAutoFit/>
          </a:bodyPr>
          <a:lstStyle/>
          <a:p>
            <a:r>
              <a:rPr lang="en-US" b="1" dirty="0"/>
              <a:t>The</a:t>
            </a:r>
            <a:br>
              <a:rPr lang="en-US" b="1" dirty="0"/>
            </a:br>
            <a:r>
              <a:rPr lang="en-US" b="1" dirty="0"/>
              <a:t>Masterpiece</a:t>
            </a:r>
            <a:br>
              <a:rPr lang="en-US" b="1" dirty="0"/>
            </a:br>
            <a:r>
              <a:rPr lang="en-US" b="1" dirty="0"/>
              <a:t>badge</a:t>
            </a:r>
            <a:endParaRPr lang="en-GB" b="1" dirty="0"/>
          </a:p>
        </p:txBody>
      </p:sp>
      <p:grpSp>
        <p:nvGrpSpPr>
          <p:cNvPr id="15" name="Group 14">
            <a:extLst>
              <a:ext uri="{FF2B5EF4-FFF2-40B4-BE49-F238E27FC236}">
                <a16:creationId xmlns:a16="http://schemas.microsoft.com/office/drawing/2014/main" id="{FED88D64-5FCB-4CC9-B31C-57A01D6C220D}"/>
              </a:ext>
            </a:extLst>
          </p:cNvPr>
          <p:cNvGrpSpPr/>
          <p:nvPr/>
        </p:nvGrpSpPr>
        <p:grpSpPr>
          <a:xfrm rot="3174261">
            <a:off x="7050569" y="1138247"/>
            <a:ext cx="2071415" cy="1038869"/>
            <a:chOff x="6868473" y="2549924"/>
            <a:chExt cx="2071415" cy="1038869"/>
          </a:xfrm>
        </p:grpSpPr>
        <p:sp>
          <p:nvSpPr>
            <p:cNvPr id="14" name="Arrow: Left 13">
              <a:extLst>
                <a:ext uri="{FF2B5EF4-FFF2-40B4-BE49-F238E27FC236}">
                  <a16:creationId xmlns:a16="http://schemas.microsoft.com/office/drawing/2014/main" id="{7806A0F6-A478-47E5-AF6B-5D111BFBB8A1}"/>
                </a:ext>
              </a:extLst>
            </p:cNvPr>
            <p:cNvSpPr/>
            <p:nvPr/>
          </p:nvSpPr>
          <p:spPr>
            <a:xfrm rot="20187578">
              <a:off x="7016616" y="2549924"/>
              <a:ext cx="1634800" cy="1038869"/>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2F557D0E-E52A-42D6-A4A9-CFF9EBCBE3A6}"/>
                </a:ext>
              </a:extLst>
            </p:cNvPr>
            <p:cNvSpPr txBox="1"/>
            <p:nvPr/>
          </p:nvSpPr>
          <p:spPr>
            <a:xfrm rot="20126597">
              <a:off x="6868473" y="2827055"/>
              <a:ext cx="2071415" cy="400110"/>
            </a:xfrm>
            <a:prstGeom prst="rect">
              <a:avLst/>
            </a:prstGeom>
            <a:noFill/>
          </p:spPr>
          <p:txBody>
            <a:bodyPr wrap="square" rtlCol="0">
              <a:spAutoFit/>
            </a:bodyPr>
            <a:lstStyle/>
            <a:p>
              <a:pPr algn="ctr"/>
              <a:r>
                <a:rPr lang="en-US" sz="2000" b="1" dirty="0">
                  <a:solidFill>
                    <a:schemeClr val="bg1"/>
                  </a:solidFill>
                  <a:latin typeface="Bahnschrift Condensed" panose="020B0502040204020203" pitchFamily="34" charset="0"/>
                </a:rPr>
                <a:t>YOU ARE HERE!</a:t>
              </a:r>
              <a:endParaRPr lang="en-GB" sz="2000" b="1" dirty="0">
                <a:solidFill>
                  <a:schemeClr val="bg1"/>
                </a:solidFill>
                <a:latin typeface="Bahnschrift Condensed" panose="020B0502040204020203" pitchFamily="34" charset="0"/>
              </a:endParaRPr>
            </a:p>
          </p:txBody>
        </p:sp>
      </p:grpSp>
      <p:pic>
        <p:nvPicPr>
          <p:cNvPr id="44" name="Picture 43">
            <a:extLst>
              <a:ext uri="{FF2B5EF4-FFF2-40B4-BE49-F238E27FC236}">
                <a16:creationId xmlns:a16="http://schemas.microsoft.com/office/drawing/2014/main" id="{EEB92917-5840-42C5-8B39-6A6AC552D323}"/>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991933" y="3718083"/>
            <a:ext cx="1131193" cy="1131193"/>
          </a:xfrm>
          <a:prstGeom prst="rect">
            <a:avLst/>
          </a:prstGeom>
        </p:spPr>
      </p:pic>
    </p:spTree>
    <p:extLst>
      <p:ext uri="{BB962C8B-B14F-4D97-AF65-F5344CB8AC3E}">
        <p14:creationId xmlns:p14="http://schemas.microsoft.com/office/powerpoint/2010/main" val="165982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4F25-6C72-4B68-8015-C0428EDE0C37}"/>
              </a:ext>
            </a:extLst>
          </p:cNvPr>
          <p:cNvSpPr>
            <a:spLocks noGrp="1"/>
          </p:cNvSpPr>
          <p:nvPr>
            <p:ph type="ctrTitle"/>
          </p:nvPr>
        </p:nvSpPr>
        <p:spPr>
          <a:xfrm>
            <a:off x="1511808" y="2591670"/>
            <a:ext cx="9906000" cy="2387600"/>
          </a:xfrm>
        </p:spPr>
        <p:txBody>
          <a:bodyPr>
            <a:noAutofit/>
          </a:bodyPr>
          <a:lstStyle/>
          <a:p>
            <a:pPr algn="l"/>
            <a:r>
              <a:rPr lang="en-US" sz="3200" b="1" dirty="0"/>
              <a:t>Access your account on the Young Leaders Academy website. Remember to upload work to the relevant place</a:t>
            </a:r>
            <a:br>
              <a:rPr lang="en-US" sz="3200" b="1" dirty="0"/>
            </a:br>
            <a:r>
              <a:rPr lang="en-US" sz="3200" b="1" dirty="0"/>
              <a:t>1. Login</a:t>
            </a:r>
            <a:br>
              <a:rPr lang="en-US" sz="3200" b="1" dirty="0"/>
            </a:br>
            <a:r>
              <a:rPr lang="en-US" sz="3200" b="1" dirty="0"/>
              <a:t>2. Watch the ‘The Masterpiece’ video</a:t>
            </a:r>
            <a:br>
              <a:rPr lang="en-US" sz="3200" b="1" dirty="0"/>
            </a:br>
            <a:r>
              <a:rPr lang="en-US" sz="3200" b="1" dirty="0"/>
              <a:t>3. Record your Masterpiece and upload to the system</a:t>
            </a:r>
            <a:br>
              <a:rPr lang="en-US" sz="3200" b="1" dirty="0"/>
            </a:br>
            <a:r>
              <a:rPr lang="en-US" sz="3200" b="1" dirty="0"/>
              <a:t>4. Once reviewed by your teacher you will be issued your certificate</a:t>
            </a:r>
            <a:br>
              <a:rPr lang="en-US" sz="3200" dirty="0"/>
            </a:br>
            <a:endParaRPr lang="en-GB" sz="3200" dirty="0"/>
          </a:p>
        </p:txBody>
      </p:sp>
      <p:sp>
        <p:nvSpPr>
          <p:cNvPr id="5" name="TextBox 4">
            <a:extLst>
              <a:ext uri="{FF2B5EF4-FFF2-40B4-BE49-F238E27FC236}">
                <a16:creationId xmlns:a16="http://schemas.microsoft.com/office/drawing/2014/main" id="{B21F831B-9AE6-4B7F-A9A9-8E1D37FB3083}"/>
              </a:ext>
            </a:extLst>
          </p:cNvPr>
          <p:cNvSpPr txBox="1"/>
          <p:nvPr/>
        </p:nvSpPr>
        <p:spPr>
          <a:xfrm>
            <a:off x="1817914" y="364146"/>
            <a:ext cx="8567057" cy="1754326"/>
          </a:xfrm>
          <a:prstGeom prst="rect">
            <a:avLst/>
          </a:prstGeom>
          <a:noFill/>
        </p:spPr>
        <p:txBody>
          <a:bodyPr wrap="square" rtlCol="0">
            <a:spAutoFit/>
          </a:bodyPr>
          <a:lstStyle/>
          <a:p>
            <a:pPr algn="ctr"/>
            <a:r>
              <a:rPr lang="en-US" sz="5400" b="1" dirty="0"/>
              <a:t>Home / Extra Activity:</a:t>
            </a:r>
            <a:br>
              <a:rPr lang="en-US" sz="5400" b="1" dirty="0"/>
            </a:br>
            <a:endParaRPr lang="en-GB" sz="5400" dirty="0"/>
          </a:p>
        </p:txBody>
      </p:sp>
      <p:cxnSp>
        <p:nvCxnSpPr>
          <p:cNvPr id="10" name="Connector: Curved 9">
            <a:extLst>
              <a:ext uri="{FF2B5EF4-FFF2-40B4-BE49-F238E27FC236}">
                <a16:creationId xmlns:a16="http://schemas.microsoft.com/office/drawing/2014/main" id="{849A651B-1CD0-448C-9925-0A85E26B030C}"/>
              </a:ext>
            </a:extLst>
          </p:cNvPr>
          <p:cNvCxnSpPr>
            <a:cxnSpLocks/>
          </p:cNvCxnSpPr>
          <p:nvPr/>
        </p:nvCxnSpPr>
        <p:spPr>
          <a:xfrm>
            <a:off x="5102377" y="4347249"/>
            <a:ext cx="1785257" cy="1319907"/>
          </a:xfrm>
          <a:prstGeom prst="curvedConnector3">
            <a:avLst>
              <a:gd name="adj1" fmla="val 178049"/>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7114956-F431-4180-9FF0-9684DFB1475B}"/>
              </a:ext>
            </a:extLst>
          </p:cNvPr>
          <p:cNvGrpSpPr/>
          <p:nvPr/>
        </p:nvGrpSpPr>
        <p:grpSpPr>
          <a:xfrm rot="20679843">
            <a:off x="3062209" y="4488882"/>
            <a:ext cx="1911776" cy="1319907"/>
            <a:chOff x="2774852" y="3276730"/>
            <a:chExt cx="1911776" cy="1319907"/>
          </a:xfrm>
        </p:grpSpPr>
        <p:sp>
          <p:nvSpPr>
            <p:cNvPr id="18" name="Speech Bubble: Rectangle with Corners Rounded 17">
              <a:extLst>
                <a:ext uri="{FF2B5EF4-FFF2-40B4-BE49-F238E27FC236}">
                  <a16:creationId xmlns:a16="http://schemas.microsoft.com/office/drawing/2014/main" id="{8F5D4227-0017-4730-B418-0D28909C235F}"/>
                </a:ext>
              </a:extLst>
            </p:cNvPr>
            <p:cNvSpPr/>
            <p:nvPr/>
          </p:nvSpPr>
          <p:spPr>
            <a:xfrm>
              <a:off x="2774852" y="3276730"/>
              <a:ext cx="1911776" cy="131990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13C03B3-3EEE-4438-9B98-C61D76FF4588}"/>
                </a:ext>
              </a:extLst>
            </p:cNvPr>
            <p:cNvSpPr txBox="1"/>
            <p:nvPr/>
          </p:nvSpPr>
          <p:spPr>
            <a:xfrm>
              <a:off x="3040296" y="3613518"/>
              <a:ext cx="1380891"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dirty="0"/>
                <a:t>You will earn</a:t>
              </a:r>
            </a:p>
            <a:p>
              <a:pPr algn="ctr"/>
              <a:r>
                <a:rPr lang="en-US" dirty="0"/>
                <a:t>this badge</a:t>
              </a:r>
              <a:endParaRPr lang="en-GB" dirty="0"/>
            </a:p>
          </p:txBody>
        </p:sp>
      </p:grpSp>
      <p:sp>
        <p:nvSpPr>
          <p:cNvPr id="9" name="Footer Placeholder 8">
            <a:extLst>
              <a:ext uri="{FF2B5EF4-FFF2-40B4-BE49-F238E27FC236}">
                <a16:creationId xmlns:a16="http://schemas.microsoft.com/office/drawing/2014/main" id="{2DD50B86-92BD-4540-A536-BB1C01CCF4D3}"/>
              </a:ext>
            </a:extLst>
          </p:cNvPr>
          <p:cNvSpPr>
            <a:spLocks noGrp="1"/>
          </p:cNvSpPr>
          <p:nvPr>
            <p:ph type="ftr" sz="quarter" idx="11"/>
          </p:nvPr>
        </p:nvSpPr>
        <p:spPr/>
        <p:txBody>
          <a:bodyPr/>
          <a:lstStyle/>
          <a:p>
            <a:r>
              <a:rPr lang="en-US"/>
              <a:t>All Rights reserved. © Young Leaders Academy. www.youngleadersacademy.co.uk</a:t>
            </a:r>
            <a:endParaRPr lang="en-GB" dirty="0"/>
          </a:p>
        </p:txBody>
      </p:sp>
      <p:pic>
        <p:nvPicPr>
          <p:cNvPr id="12" name="Picture 11">
            <a:extLst>
              <a:ext uri="{FF2B5EF4-FFF2-40B4-BE49-F238E27FC236}">
                <a16:creationId xmlns:a16="http://schemas.microsoft.com/office/drawing/2014/main" id="{9BD43361-EFF3-4242-8DD1-D92FA3AF42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59556" y="5038311"/>
            <a:ext cx="1257690" cy="1257690"/>
          </a:xfrm>
          <a:prstGeom prst="rect">
            <a:avLst/>
          </a:prstGeom>
        </p:spPr>
      </p:pic>
    </p:spTree>
    <p:extLst>
      <p:ext uri="{BB962C8B-B14F-4D97-AF65-F5344CB8AC3E}">
        <p14:creationId xmlns:p14="http://schemas.microsoft.com/office/powerpoint/2010/main" val="1209396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9752</TotalTime>
  <Words>1114</Words>
  <Application>Microsoft Office PowerPoint</Application>
  <PresentationFormat>Widescreen</PresentationFormat>
  <Paragraphs>109</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Bahnschrift Condensed</vt:lpstr>
      <vt:lpstr>Calibri</vt:lpstr>
      <vt:lpstr>Calibri Light</vt:lpstr>
      <vt:lpstr>Cooper Black</vt:lpstr>
      <vt:lpstr>Office Theme</vt:lpstr>
      <vt:lpstr>The Masterpiece</vt:lpstr>
      <vt:lpstr>But First…</vt:lpstr>
      <vt:lpstr>PowerPoint Presentation</vt:lpstr>
      <vt:lpstr>Presentation Time!</vt:lpstr>
      <vt:lpstr>PowerPoint Presentation</vt:lpstr>
      <vt:lpstr>Access your account on the Young Leaders Academy website. Remember to upload work to the relevant place 1. Login 2. Watch the ‘The Masterpiece’ video 3. Record your Masterpiece and upload to the system 4. Once reviewed by your teacher you will be issued your certificate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Pitch Perfect?</dc:title>
  <dc:creator>Imtiaz Jamil</dc:creator>
  <cp:lastModifiedBy>Imtiaz Jamil</cp:lastModifiedBy>
  <cp:revision>138</cp:revision>
  <cp:lastPrinted>2022-02-20T23:16:44Z</cp:lastPrinted>
  <dcterms:created xsi:type="dcterms:W3CDTF">2021-07-09T02:18:25Z</dcterms:created>
  <dcterms:modified xsi:type="dcterms:W3CDTF">2022-02-20T23:16:52Z</dcterms:modified>
</cp:coreProperties>
</file>