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9" r:id="rId2"/>
    <p:sldId id="264" r:id="rId3"/>
    <p:sldId id="256" r:id="rId4"/>
    <p:sldId id="267" r:id="rId5"/>
    <p:sldId id="265" r:id="rId6"/>
    <p:sldId id="268" r:id="rId7"/>
    <p:sldId id="271" r:id="rId8"/>
    <p:sldId id="258" r:id="rId9"/>
    <p:sldId id="272" r:id="rId10"/>
    <p:sldId id="259" r:id="rId11"/>
    <p:sldId id="260" r:id="rId12"/>
    <p:sldId id="273" r:id="rId13"/>
    <p:sldId id="270" r:id="rId14"/>
    <p:sldId id="274" r:id="rId15"/>
    <p:sldId id="266" r:id="rId16"/>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mtiaz Jamil" initials="IJ" lastIdx="2" clrIdx="0">
    <p:extLst>
      <p:ext uri="{19B8F6BF-5375-455C-9EA6-DF929625EA0E}">
        <p15:presenceInfo xmlns:p15="http://schemas.microsoft.com/office/powerpoint/2012/main" userId="ee41de8fda84bd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7"/>
    <a:srgbClr val="F3F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273" autoAdjust="0"/>
  </p:normalViewPr>
  <p:slideViewPr>
    <p:cSldViewPr snapToGrid="0" showGuides="1">
      <p:cViewPr varScale="1">
        <p:scale>
          <a:sx n="63" d="100"/>
          <a:sy n="63" d="100"/>
        </p:scale>
        <p:origin x="1382" y="67"/>
      </p:cViewPr>
      <p:guideLst>
        <p:guide orient="horz" pos="2160"/>
        <p:guide pos="3840"/>
      </p:guideLst>
    </p:cSldViewPr>
  </p:slideViewPr>
  <p:notesTextViewPr>
    <p:cViewPr>
      <p:scale>
        <a:sx n="1" d="1"/>
        <a:sy n="1" d="1"/>
      </p:scale>
      <p:origin x="0" y="0"/>
    </p:cViewPr>
  </p:notesTextViewPr>
  <p:notesViewPr>
    <p:cSldViewPr snapToGrid="0" showGuides="1">
      <p:cViewPr varScale="1">
        <p:scale>
          <a:sx n="62" d="100"/>
          <a:sy n="62" d="100"/>
        </p:scale>
        <p:origin x="3139" y="72"/>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9011"/>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3884613" y="1"/>
            <a:ext cx="2971800" cy="499011"/>
          </a:xfrm>
          <a:prstGeom prst="rect">
            <a:avLst/>
          </a:prstGeom>
        </p:spPr>
        <p:txBody>
          <a:bodyPr vert="horz" lIns="96661" tIns="48331" rIns="96661" bIns="48331" rtlCol="0"/>
          <a:lstStyle>
            <a:lvl1pPr algn="r">
              <a:defRPr sz="1300"/>
            </a:lvl1pPr>
          </a:lstStyle>
          <a:p>
            <a:fld id="{7B193099-3466-442A-84CA-18BC584D9CCE}" type="datetimeFigureOut">
              <a:rPr lang="en-GB" smtClean="0"/>
              <a:t>10/11/2021</a:t>
            </a:fld>
            <a:endParaRPr lang="en-GB"/>
          </a:p>
        </p:txBody>
      </p:sp>
      <p:sp>
        <p:nvSpPr>
          <p:cNvPr id="4" name="Slide Image Placeholder 3"/>
          <p:cNvSpPr>
            <a:spLocks noGrp="1" noRot="1" noChangeAspect="1"/>
          </p:cNvSpPr>
          <p:nvPr>
            <p:ph type="sldImg" idx="2"/>
          </p:nvPr>
        </p:nvSpPr>
        <p:spPr>
          <a:xfrm>
            <a:off x="446088" y="1243013"/>
            <a:ext cx="5965825" cy="3355975"/>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0"/>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3884613" y="9446678"/>
            <a:ext cx="2971800" cy="499010"/>
          </a:xfrm>
          <a:prstGeom prst="rect">
            <a:avLst/>
          </a:prstGeom>
        </p:spPr>
        <p:txBody>
          <a:bodyPr vert="horz" lIns="96661" tIns="48331" rIns="96661" bIns="48331" rtlCol="0" anchor="b"/>
          <a:lstStyle>
            <a:lvl1pPr algn="r">
              <a:defRPr sz="1300"/>
            </a:lvl1pPr>
          </a:lstStyle>
          <a:p>
            <a:fld id="{82608B3B-E9DB-4DD9-A0A8-559B77E49E37}" type="slidenum">
              <a:rPr lang="en-GB" smtClean="0"/>
              <a:t>‹#›</a:t>
            </a:fld>
            <a:endParaRPr lang="en-GB"/>
          </a:p>
        </p:txBody>
      </p:sp>
    </p:spTree>
    <p:extLst>
      <p:ext uri="{BB962C8B-B14F-4D97-AF65-F5344CB8AC3E}">
        <p14:creationId xmlns:p14="http://schemas.microsoft.com/office/powerpoint/2010/main" val="358342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What you will need:</a:t>
            </a:r>
          </a:p>
          <a:p>
            <a:endParaRPr lang="en-US" dirty="0"/>
          </a:p>
          <a:p>
            <a:pPr marL="241653" indent="-241653">
              <a:buAutoNum type="arabicPeriod"/>
            </a:pPr>
            <a:r>
              <a:rPr lang="en-US" dirty="0"/>
              <a:t>Printed copies (one per student) of the Pitch Passport.</a:t>
            </a:r>
          </a:p>
          <a:p>
            <a:pPr marL="241653" indent="-241653">
              <a:buAutoNum type="arabicPeriod"/>
            </a:pPr>
            <a:r>
              <a:rPr lang="en-US" dirty="0"/>
              <a:t>Students should already know / have their username and password. They can write this in their Pitch Passport.</a:t>
            </a:r>
          </a:p>
          <a:p>
            <a:pPr marL="241653" indent="-241653">
              <a:buAutoNum type="arabicPeriod"/>
            </a:pPr>
            <a:r>
              <a:rPr lang="en-US" dirty="0"/>
              <a:t>An internet connection that allows access to </a:t>
            </a:r>
            <a:r>
              <a:rPr lang="en-US" dirty="0" err="1"/>
              <a:t>youtube</a:t>
            </a:r>
            <a:endParaRPr lang="en-US" dirty="0"/>
          </a:p>
        </p:txBody>
      </p:sp>
      <p:sp>
        <p:nvSpPr>
          <p:cNvPr id="4" name="Slide Number Placeholder 3"/>
          <p:cNvSpPr>
            <a:spLocks noGrp="1"/>
          </p:cNvSpPr>
          <p:nvPr>
            <p:ph type="sldNum" sz="quarter" idx="5"/>
          </p:nvPr>
        </p:nvSpPr>
        <p:spPr/>
        <p:txBody>
          <a:bodyPr/>
          <a:lstStyle/>
          <a:p>
            <a:fld id="{82608B3B-E9DB-4DD9-A0A8-559B77E49E37}" type="slidenum">
              <a:rPr lang="en-GB" smtClean="0"/>
              <a:t>1</a:t>
            </a:fld>
            <a:endParaRPr lang="en-GB"/>
          </a:p>
        </p:txBody>
      </p:sp>
    </p:spTree>
    <p:extLst>
      <p:ext uri="{BB962C8B-B14F-4D97-AF65-F5344CB8AC3E}">
        <p14:creationId xmlns:p14="http://schemas.microsoft.com/office/powerpoint/2010/main" val="304583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examples of the different types of professions that require you to be good at public speaking</a:t>
            </a:r>
          </a:p>
        </p:txBody>
      </p:sp>
      <p:sp>
        <p:nvSpPr>
          <p:cNvPr id="4" name="Slide Number Placeholder 3"/>
          <p:cNvSpPr>
            <a:spLocks noGrp="1"/>
          </p:cNvSpPr>
          <p:nvPr>
            <p:ph type="sldNum" sz="quarter" idx="5"/>
          </p:nvPr>
        </p:nvSpPr>
        <p:spPr/>
        <p:txBody>
          <a:bodyPr/>
          <a:lstStyle/>
          <a:p>
            <a:fld id="{82608B3B-E9DB-4DD9-A0A8-559B77E49E37}" type="slidenum">
              <a:rPr lang="en-GB" smtClean="0"/>
              <a:t>10</a:t>
            </a:fld>
            <a:endParaRPr lang="en-GB"/>
          </a:p>
        </p:txBody>
      </p:sp>
    </p:spTree>
    <p:extLst>
      <p:ext uri="{BB962C8B-B14F-4D97-AF65-F5344CB8AC3E}">
        <p14:creationId xmlns:p14="http://schemas.microsoft.com/office/powerpoint/2010/main" val="3190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minutes. Watch the video</a:t>
            </a:r>
          </a:p>
          <a:p>
            <a:r>
              <a:rPr lang="en-US" b="1" dirty="0"/>
              <a:t>LO: Find out what makes a good speech</a:t>
            </a:r>
            <a:br>
              <a:rPr lang="en-US" b="1" dirty="0"/>
            </a:br>
            <a:br>
              <a:rPr lang="en-US" b="1" dirty="0"/>
            </a:br>
            <a:r>
              <a:rPr lang="en-US" dirty="0"/>
              <a:t>Some highlights of First Lady, Michelle Obama addressing a graduation ceremony. </a:t>
            </a:r>
          </a:p>
          <a:p>
            <a:endParaRPr lang="en-US" dirty="0"/>
          </a:p>
          <a:p>
            <a:r>
              <a:rPr lang="en-US" dirty="0"/>
              <a:t>Questions to ask students after they watched the video….</a:t>
            </a:r>
          </a:p>
          <a:p>
            <a:br>
              <a:rPr lang="en-US" dirty="0"/>
            </a:br>
            <a:r>
              <a:rPr lang="en-US" dirty="0"/>
              <a:t>Ask: What makes this speech good?</a:t>
            </a:r>
            <a:br>
              <a:rPr lang="en-US" dirty="0"/>
            </a:br>
            <a:r>
              <a:rPr lang="en-US" dirty="0"/>
              <a:t>Ask: Why do the audience cheer?</a:t>
            </a:r>
            <a:br>
              <a:rPr lang="en-US" dirty="0"/>
            </a:br>
            <a:r>
              <a:rPr lang="en-US" dirty="0"/>
              <a:t>Ask: Can you hear any changes in the voice of the speaker (pitch, pace, pause)?</a:t>
            </a:r>
          </a:p>
        </p:txBody>
      </p:sp>
      <p:sp>
        <p:nvSpPr>
          <p:cNvPr id="4" name="Slide Number Placeholder 3"/>
          <p:cNvSpPr>
            <a:spLocks noGrp="1"/>
          </p:cNvSpPr>
          <p:nvPr>
            <p:ph type="sldNum" sz="quarter" idx="5"/>
          </p:nvPr>
        </p:nvSpPr>
        <p:spPr/>
        <p:txBody>
          <a:bodyPr/>
          <a:lstStyle/>
          <a:p>
            <a:fld id="{82608B3B-E9DB-4DD9-A0A8-559B77E49E37}" type="slidenum">
              <a:rPr lang="en-GB" smtClean="0"/>
              <a:t>11</a:t>
            </a:fld>
            <a:endParaRPr lang="en-GB"/>
          </a:p>
        </p:txBody>
      </p:sp>
    </p:spTree>
    <p:extLst>
      <p:ext uri="{BB962C8B-B14F-4D97-AF65-F5344CB8AC3E}">
        <p14:creationId xmlns:p14="http://schemas.microsoft.com/office/powerpoint/2010/main" val="30074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20 minutes: Game time! Role Play and Speaking Activity:</a:t>
            </a:r>
            <a:br>
              <a:rPr lang="en-US" b="1" dirty="0"/>
            </a:br>
            <a:br>
              <a:rPr lang="en-US" dirty="0"/>
            </a:br>
            <a:r>
              <a:rPr lang="en-US" dirty="0"/>
              <a:t>Pair students up. They can choose to be one or the other from the list or even choose their own. One student will ask questions (interviewer) and the other will present their answers (interviewee). Swap role plays after 2 minutes. </a:t>
            </a:r>
          </a:p>
          <a:p>
            <a:endParaRPr lang="en-US" dirty="0"/>
          </a:p>
          <a:p>
            <a:r>
              <a:rPr lang="en-US" dirty="0"/>
              <a:t>After both have had a go at each role play, change partners and present to someone different. Give students lots of opportunities to talk and pretend to be all of the roles plays if time allows.</a:t>
            </a:r>
          </a:p>
        </p:txBody>
      </p:sp>
      <p:sp>
        <p:nvSpPr>
          <p:cNvPr id="4" name="Slide Number Placeholder 3"/>
          <p:cNvSpPr>
            <a:spLocks noGrp="1"/>
          </p:cNvSpPr>
          <p:nvPr>
            <p:ph type="sldNum" sz="quarter" idx="5"/>
          </p:nvPr>
        </p:nvSpPr>
        <p:spPr/>
        <p:txBody>
          <a:bodyPr/>
          <a:lstStyle/>
          <a:p>
            <a:fld id="{82608B3B-E9DB-4DD9-A0A8-559B77E49E37}" type="slidenum">
              <a:rPr lang="en-GB" smtClean="0"/>
              <a:t>12</a:t>
            </a:fld>
            <a:endParaRPr lang="en-GB"/>
          </a:p>
        </p:txBody>
      </p:sp>
      <p:sp>
        <p:nvSpPr>
          <p:cNvPr id="5" name="Footer Placeholder 4">
            <a:extLst>
              <a:ext uri="{FF2B5EF4-FFF2-40B4-BE49-F238E27FC236}">
                <a16:creationId xmlns:a16="http://schemas.microsoft.com/office/drawing/2014/main" id="{8D2B038C-2B86-4AFD-907B-3702FD5E4327}"/>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330838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minutes</a:t>
            </a:r>
          </a:p>
          <a:p>
            <a:r>
              <a:rPr lang="en-US" dirty="0"/>
              <a:t>Explain the badge, points and ranking system to your students. This added gamification is a great way to encourage your students to engage even more with your teaching!</a:t>
            </a:r>
          </a:p>
          <a:p>
            <a:endParaRPr lang="en-US" dirty="0"/>
          </a:p>
          <a:p>
            <a:r>
              <a:rPr lang="en-US" dirty="0"/>
              <a:t>You can login to your account on the portal at www.youngleadersacademy.co.uk/login and show students around the My Account page where they will see all the badges.</a:t>
            </a:r>
          </a:p>
          <a:p>
            <a:endParaRPr lang="en-US" dirty="0"/>
          </a:p>
          <a:p>
            <a:pPr marL="241653" indent="-241653">
              <a:buAutoNum type="arabicPeriod"/>
            </a:pPr>
            <a:r>
              <a:rPr lang="en-US" dirty="0"/>
              <a:t>on their online portal, students will earn points After completing tasks like watching a video, taking a quiz, getting top marks in a quiz.</a:t>
            </a:r>
          </a:p>
          <a:p>
            <a:pPr marL="241653" indent="-241653">
              <a:buAutoNum type="arabicPeriod"/>
            </a:pPr>
            <a:r>
              <a:rPr lang="en-US" dirty="0"/>
              <a:t>They can exchange their points for ranks. Everyone starts as an assistant and can work their way up to CEO!</a:t>
            </a:r>
          </a:p>
          <a:p>
            <a:pPr marL="241653" indent="-241653">
              <a:buAutoNum type="arabicPeriod"/>
            </a:pPr>
            <a:r>
              <a:rPr lang="en-US" dirty="0"/>
              <a:t>After completing a module, students automatically earn one of the badges above</a:t>
            </a:r>
          </a:p>
          <a:p>
            <a:pPr marL="241653" indent="-241653">
              <a:buAutoNum type="arabicPeriod"/>
            </a:pPr>
            <a:r>
              <a:rPr lang="en-US" dirty="0"/>
              <a:t>Show students how to access their course and give an example of how to complete a module</a:t>
            </a:r>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2608B3B-E9DB-4DD9-A0A8-559B77E49E37}" type="slidenum">
              <a:rPr lang="en-GB" smtClean="0"/>
              <a:t>13</a:t>
            </a:fld>
            <a:endParaRPr lang="en-GB"/>
          </a:p>
        </p:txBody>
      </p:sp>
    </p:spTree>
    <p:extLst>
      <p:ext uri="{BB962C8B-B14F-4D97-AF65-F5344CB8AC3E}">
        <p14:creationId xmlns:p14="http://schemas.microsoft.com/office/powerpoint/2010/main" val="266365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2608B3B-E9DB-4DD9-A0A8-559B77E49E37}" type="slidenum">
              <a:rPr lang="en-GB" smtClean="0"/>
              <a:t>14</a:t>
            </a:fld>
            <a:endParaRPr lang="en-GB"/>
          </a:p>
        </p:txBody>
      </p:sp>
    </p:spTree>
    <p:extLst>
      <p:ext uri="{BB962C8B-B14F-4D97-AF65-F5344CB8AC3E}">
        <p14:creationId xmlns:p14="http://schemas.microsoft.com/office/powerpoint/2010/main" val="3979551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Home / Extra Activity</a:t>
            </a:r>
            <a:br>
              <a:rPr lang="en-US" b="1" dirty="0"/>
            </a:br>
            <a:br>
              <a:rPr lang="en-US" dirty="0"/>
            </a:br>
            <a:r>
              <a:rPr lang="en-US" dirty="0"/>
              <a:t>Make sure each student has their login details outlined on their Pitch Passport.</a:t>
            </a:r>
            <a:br>
              <a:rPr lang="en-US" dirty="0"/>
            </a:br>
            <a:r>
              <a:rPr lang="en-US" dirty="0"/>
              <a:t>They should have a ‘username’ and a ‘password’</a:t>
            </a:r>
            <a:br>
              <a:rPr lang="en-US" dirty="0"/>
            </a:br>
            <a:r>
              <a:rPr lang="en-US" dirty="0"/>
              <a:t>To login, students go to www.youngleadersacademy.co.uk/login </a:t>
            </a:r>
          </a:p>
          <a:p>
            <a:endParaRPr lang="en-US" dirty="0"/>
          </a:p>
          <a:p>
            <a:pPr marL="228600" indent="-228600">
              <a:buAutoNum type="arabicPeriod"/>
            </a:pPr>
            <a:r>
              <a:rPr lang="en-US" dirty="0"/>
              <a:t>Encourage students with points </a:t>
            </a:r>
          </a:p>
          <a:p>
            <a:pPr marL="228600" indent="-228600">
              <a:buAutoNum type="arabicPeriod"/>
            </a:pPr>
            <a:r>
              <a:rPr lang="en-US" dirty="0" err="1"/>
              <a:t>eg</a:t>
            </a:r>
            <a:r>
              <a:rPr lang="en-US" dirty="0"/>
              <a:t> first one to login will get an extra 100 points.</a:t>
            </a:r>
          </a:p>
          <a:p>
            <a:pPr marL="228600" indent="-228600">
              <a:buAutoNum type="arabicPeriod"/>
            </a:pPr>
            <a:r>
              <a:rPr lang="en-US" dirty="0"/>
              <a:t>Top of the quiz leader board will get an extra 100 points.</a:t>
            </a:r>
          </a:p>
          <a:p>
            <a:pPr marL="228600" indent="-228600">
              <a:buAutoNum type="arabicPeriod"/>
            </a:pPr>
            <a:r>
              <a:rPr lang="en-US"/>
              <a:t>Fastest </a:t>
            </a:r>
            <a:r>
              <a:rPr lang="en-US" dirty="0"/>
              <a:t>quiz time will get an extra 100 points too.</a:t>
            </a:r>
          </a:p>
        </p:txBody>
      </p:sp>
      <p:sp>
        <p:nvSpPr>
          <p:cNvPr id="4" name="Slide Number Placeholder 3"/>
          <p:cNvSpPr>
            <a:spLocks noGrp="1"/>
          </p:cNvSpPr>
          <p:nvPr>
            <p:ph type="sldNum" sz="quarter" idx="5"/>
          </p:nvPr>
        </p:nvSpPr>
        <p:spPr/>
        <p:txBody>
          <a:bodyPr/>
          <a:lstStyle/>
          <a:p>
            <a:fld id="{82608B3B-E9DB-4DD9-A0A8-559B77E49E37}" type="slidenum">
              <a:rPr lang="en-GB" smtClean="0"/>
              <a:t>15</a:t>
            </a:fld>
            <a:endParaRPr lang="en-GB"/>
          </a:p>
        </p:txBody>
      </p:sp>
      <p:sp>
        <p:nvSpPr>
          <p:cNvPr id="5" name="Footer Placeholder 4">
            <a:extLst>
              <a:ext uri="{FF2B5EF4-FFF2-40B4-BE49-F238E27FC236}">
                <a16:creationId xmlns:a16="http://schemas.microsoft.com/office/drawing/2014/main" id="{0211F441-B7F6-4C65-867E-AFDB40F8DE2D}"/>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270738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minutes</a:t>
            </a:r>
          </a:p>
          <a:p>
            <a:endParaRPr lang="en-US" b="1" dirty="0"/>
          </a:p>
          <a:p>
            <a:r>
              <a:rPr lang="en-US" dirty="0"/>
              <a:t>Definition of public speaking.</a:t>
            </a:r>
          </a:p>
          <a:p>
            <a:endParaRPr lang="en-US" dirty="0"/>
          </a:p>
          <a:p>
            <a:r>
              <a:rPr lang="en-US" dirty="0"/>
              <a:t>Explain each one and give examples:</a:t>
            </a:r>
          </a:p>
          <a:p>
            <a:endParaRPr lang="en-US" dirty="0"/>
          </a:p>
          <a:p>
            <a:pPr marL="241653" indent="-241653">
              <a:buAutoNum type="arabicPeriod"/>
            </a:pPr>
            <a:r>
              <a:rPr lang="en-US" dirty="0"/>
              <a:t>To influence – a speaker may need to influence the audience. This means they are trying to convince the audience about a certain topic. It could even be a sales person trying to explain the benefits of a product to a customer or it could be a politician trying to convince people to vote for him or her. Can you think of a type of speaker that would need to influence the audience?</a:t>
            </a:r>
          </a:p>
          <a:p>
            <a:pPr marL="241653" indent="-241653">
              <a:buAutoNum type="arabicPeriod"/>
            </a:pPr>
            <a:r>
              <a:rPr lang="en-US" dirty="0"/>
              <a:t>To educate – who needs to educate their audience? A teacher, or a football coach or a university professor</a:t>
            </a:r>
          </a:p>
          <a:p>
            <a:pPr marL="241653" indent="-241653">
              <a:buAutoNum type="arabicPeriod"/>
            </a:pPr>
            <a:r>
              <a:rPr lang="en-US" dirty="0"/>
              <a:t>To entertain – what type of speaker needs to entertain their audience? A comedian, a TV show presenter. Can you think of anyone else?</a:t>
            </a:r>
            <a:endParaRPr lang="en-GB" dirty="0"/>
          </a:p>
        </p:txBody>
      </p:sp>
      <p:sp>
        <p:nvSpPr>
          <p:cNvPr id="4" name="Slide Number Placeholder 3"/>
          <p:cNvSpPr>
            <a:spLocks noGrp="1"/>
          </p:cNvSpPr>
          <p:nvPr>
            <p:ph type="sldNum" sz="quarter" idx="5"/>
          </p:nvPr>
        </p:nvSpPr>
        <p:spPr/>
        <p:txBody>
          <a:bodyPr/>
          <a:lstStyle/>
          <a:p>
            <a:fld id="{82608B3B-E9DB-4DD9-A0A8-559B77E49E37}" type="slidenum">
              <a:rPr lang="en-GB" smtClean="0"/>
              <a:t>2</a:t>
            </a:fld>
            <a:endParaRPr lang="en-GB"/>
          </a:p>
        </p:txBody>
      </p:sp>
    </p:spTree>
    <p:extLst>
      <p:ext uri="{BB962C8B-B14F-4D97-AF65-F5344CB8AC3E}">
        <p14:creationId xmlns:p14="http://schemas.microsoft.com/office/powerpoint/2010/main" val="77551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608B3B-E9DB-4DD9-A0A8-559B77E49E37}" type="slidenum">
              <a:rPr lang="en-GB" smtClean="0"/>
              <a:t>3</a:t>
            </a:fld>
            <a:endParaRPr lang="en-GB"/>
          </a:p>
        </p:txBody>
      </p:sp>
    </p:spTree>
    <p:extLst>
      <p:ext uri="{BB962C8B-B14F-4D97-AF65-F5344CB8AC3E}">
        <p14:creationId xmlns:p14="http://schemas.microsoft.com/office/powerpoint/2010/main" val="423096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Minutes. Retrieval and discussion:</a:t>
            </a:r>
          </a:p>
          <a:p>
            <a:endParaRPr lang="en-US" b="1" dirty="0"/>
          </a:p>
          <a:p>
            <a:r>
              <a:rPr lang="en-US" b="0" dirty="0"/>
              <a:t>Students pair up and discuss the questions on the slide. (Use breakout rooms or equivalent if doing this online.)</a:t>
            </a:r>
          </a:p>
          <a:p>
            <a:endParaRPr lang="en-US" b="1" dirty="0"/>
          </a:p>
          <a:p>
            <a:r>
              <a:rPr lang="en-US" b="1" dirty="0"/>
              <a:t>LO: </a:t>
            </a:r>
            <a:r>
              <a:rPr lang="en-US" dirty="0"/>
              <a:t>Can students tell you what public speaking means (definition) and how it relates to their success (context and personalization) and how it relates to other successful people they may know about or have heard of (wider context)?</a:t>
            </a:r>
          </a:p>
          <a:p>
            <a:endParaRPr lang="en-US" dirty="0"/>
          </a:p>
          <a:p>
            <a:r>
              <a:rPr lang="en-US" dirty="0"/>
              <a:t>Can students name any people or professions that require you to be a good public speaker?</a:t>
            </a:r>
          </a:p>
        </p:txBody>
      </p:sp>
      <p:sp>
        <p:nvSpPr>
          <p:cNvPr id="4" name="Slide Number Placeholder 3"/>
          <p:cNvSpPr>
            <a:spLocks noGrp="1"/>
          </p:cNvSpPr>
          <p:nvPr>
            <p:ph type="sldNum" sz="quarter" idx="5"/>
          </p:nvPr>
        </p:nvSpPr>
        <p:spPr/>
        <p:txBody>
          <a:bodyPr/>
          <a:lstStyle/>
          <a:p>
            <a:fld id="{82608B3B-E9DB-4DD9-A0A8-559B77E49E37}" type="slidenum">
              <a:rPr lang="en-GB" smtClean="0"/>
              <a:t>4</a:t>
            </a:fld>
            <a:endParaRPr lang="en-GB"/>
          </a:p>
        </p:txBody>
      </p:sp>
    </p:spTree>
    <p:extLst>
      <p:ext uri="{BB962C8B-B14F-4D97-AF65-F5344CB8AC3E}">
        <p14:creationId xmlns:p14="http://schemas.microsoft.com/office/powerpoint/2010/main" val="406627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A3A3A"/>
                </a:solidFill>
                <a:effectLst/>
                <a:latin typeface="system-ui"/>
              </a:rPr>
              <a:t>What is the history of public speaking? And why is public speaking important?</a:t>
            </a:r>
          </a:p>
          <a:p>
            <a:r>
              <a:rPr lang="en-US" b="0" i="0" u="none" strike="noStrike" dirty="0">
                <a:solidFill>
                  <a:srgbClr val="3A3A3A"/>
                </a:solidFill>
                <a:effectLst/>
                <a:latin typeface="system-ui"/>
              </a:rPr>
              <a:t>There's a good chance that there's been public speech, in one form or another, as long as there've been people. But most </a:t>
            </a:r>
            <a:r>
              <a:rPr lang="en-US" b="0" i="0" u="none" strike="noStrike" dirty="0">
                <a:solidFill>
                  <a:srgbClr val="0085B6"/>
                </a:solidFill>
                <a:effectLst/>
                <a:latin typeface="system-ui"/>
              </a:rPr>
              <a:t>public speaking experts</a:t>
            </a:r>
            <a:r>
              <a:rPr lang="en-US" b="0" i="0" u="none" strike="noStrike" dirty="0">
                <a:solidFill>
                  <a:srgbClr val="3A3A3A"/>
                </a:solidFill>
                <a:effectLst/>
                <a:latin typeface="system-ui"/>
              </a:rPr>
              <a:t> involved with public speaking in business communication, trace the origins of modern public speaking back to ancient Greece and Rome.</a:t>
            </a:r>
          </a:p>
          <a:p>
            <a:r>
              <a:rPr lang="en-US" dirty="0">
                <a:solidFill>
                  <a:srgbClr val="3A3A3A"/>
                </a:solidFill>
                <a:latin typeface="system-ui"/>
              </a:rPr>
              <a:t>They</a:t>
            </a:r>
            <a:r>
              <a:rPr lang="en-US" b="0" i="0" u="none" strike="noStrike" dirty="0">
                <a:solidFill>
                  <a:srgbClr val="3A3A3A"/>
                </a:solidFill>
                <a:effectLst/>
                <a:latin typeface="system-ui"/>
              </a:rPr>
              <a:t> developed public speaking methods that are still studied today.</a:t>
            </a:r>
            <a:endParaRPr lang="en-SA" dirty="0"/>
          </a:p>
          <a:p>
            <a:endParaRPr lang="en-GB" dirty="0"/>
          </a:p>
        </p:txBody>
      </p:sp>
      <p:sp>
        <p:nvSpPr>
          <p:cNvPr id="4" name="Slide Number Placeholder 3"/>
          <p:cNvSpPr>
            <a:spLocks noGrp="1"/>
          </p:cNvSpPr>
          <p:nvPr>
            <p:ph type="sldNum" sz="quarter" idx="5"/>
          </p:nvPr>
        </p:nvSpPr>
        <p:spPr/>
        <p:txBody>
          <a:bodyPr/>
          <a:lstStyle/>
          <a:p>
            <a:fld id="{82608B3B-E9DB-4DD9-A0A8-559B77E49E37}" type="slidenum">
              <a:rPr lang="en-GB" smtClean="0"/>
              <a:t>5</a:t>
            </a:fld>
            <a:endParaRPr lang="en-GB"/>
          </a:p>
        </p:txBody>
      </p:sp>
    </p:spTree>
    <p:extLst>
      <p:ext uri="{BB962C8B-B14F-4D97-AF65-F5344CB8AC3E}">
        <p14:creationId xmlns:p14="http://schemas.microsoft.com/office/powerpoint/2010/main" val="197211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A3A3A"/>
                </a:solidFill>
                <a:effectLst/>
                <a:latin typeface="system-ui"/>
              </a:rPr>
              <a:t>What is the history of public speaking? And why is public speaking important?</a:t>
            </a:r>
          </a:p>
          <a:p>
            <a:r>
              <a:rPr lang="en-US" b="0" i="0" u="none" strike="noStrike" dirty="0">
                <a:solidFill>
                  <a:srgbClr val="3A3A3A"/>
                </a:solidFill>
                <a:effectLst/>
                <a:latin typeface="system-ui"/>
              </a:rPr>
              <a:t>There's a good chance that there's been public speech, in one form or another, as long as there've been people. But most </a:t>
            </a:r>
            <a:r>
              <a:rPr lang="en-US" b="0" i="0" u="none" strike="noStrike" dirty="0">
                <a:solidFill>
                  <a:srgbClr val="0085B6"/>
                </a:solidFill>
                <a:effectLst/>
                <a:latin typeface="system-ui"/>
              </a:rPr>
              <a:t>public speaking experts</a:t>
            </a:r>
            <a:r>
              <a:rPr lang="en-US" b="0" i="0" u="none" strike="noStrike" dirty="0">
                <a:solidFill>
                  <a:srgbClr val="3A3A3A"/>
                </a:solidFill>
                <a:effectLst/>
                <a:latin typeface="system-ui"/>
              </a:rPr>
              <a:t> involved with public speaking in business communication, trace the origins of modern public speaking back to ancient Greece and Rome.</a:t>
            </a:r>
          </a:p>
          <a:p>
            <a:r>
              <a:rPr lang="en-US" dirty="0">
                <a:solidFill>
                  <a:srgbClr val="3A3A3A"/>
                </a:solidFill>
                <a:latin typeface="system-ui"/>
              </a:rPr>
              <a:t>They</a:t>
            </a:r>
            <a:r>
              <a:rPr lang="en-US" b="0" i="0" u="none" strike="noStrike" dirty="0">
                <a:solidFill>
                  <a:srgbClr val="3A3A3A"/>
                </a:solidFill>
                <a:effectLst/>
                <a:latin typeface="system-ui"/>
              </a:rPr>
              <a:t> developed public speaking methods that are still studied today.</a:t>
            </a:r>
            <a:endParaRPr lang="en-SA" dirty="0"/>
          </a:p>
          <a:p>
            <a:endParaRPr lang="en-GB" dirty="0"/>
          </a:p>
        </p:txBody>
      </p:sp>
      <p:sp>
        <p:nvSpPr>
          <p:cNvPr id="4" name="Slide Number Placeholder 3"/>
          <p:cNvSpPr>
            <a:spLocks noGrp="1"/>
          </p:cNvSpPr>
          <p:nvPr>
            <p:ph type="sldNum" sz="quarter" idx="5"/>
          </p:nvPr>
        </p:nvSpPr>
        <p:spPr/>
        <p:txBody>
          <a:bodyPr/>
          <a:lstStyle/>
          <a:p>
            <a:fld id="{82608B3B-E9DB-4DD9-A0A8-559B77E49E37}" type="slidenum">
              <a:rPr lang="en-GB" smtClean="0"/>
              <a:t>6</a:t>
            </a:fld>
            <a:endParaRPr lang="en-GB"/>
          </a:p>
        </p:txBody>
      </p:sp>
    </p:spTree>
    <p:extLst>
      <p:ext uri="{BB962C8B-B14F-4D97-AF65-F5344CB8AC3E}">
        <p14:creationId xmlns:p14="http://schemas.microsoft.com/office/powerpoint/2010/main" val="232590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successful public speakers.</a:t>
            </a:r>
          </a:p>
          <a:p>
            <a:r>
              <a:rPr lang="en-US" dirty="0"/>
              <a:t> </a:t>
            </a:r>
          </a:p>
          <a:p>
            <a:r>
              <a:rPr lang="en-US" dirty="0"/>
              <a:t>Ask students:</a:t>
            </a:r>
          </a:p>
          <a:p>
            <a:endParaRPr lang="en-US" dirty="0"/>
          </a:p>
          <a:p>
            <a:r>
              <a:rPr lang="en-US" dirty="0"/>
              <a:t>Why do these people need to be good at public speaking?</a:t>
            </a:r>
          </a:p>
        </p:txBody>
      </p:sp>
      <p:sp>
        <p:nvSpPr>
          <p:cNvPr id="4" name="Slide Number Placeholder 3"/>
          <p:cNvSpPr>
            <a:spLocks noGrp="1"/>
          </p:cNvSpPr>
          <p:nvPr>
            <p:ph type="sldNum" sz="quarter" idx="5"/>
          </p:nvPr>
        </p:nvSpPr>
        <p:spPr/>
        <p:txBody>
          <a:bodyPr/>
          <a:lstStyle/>
          <a:p>
            <a:fld id="{82608B3B-E9DB-4DD9-A0A8-559B77E49E37}" type="slidenum">
              <a:rPr lang="en-GB" smtClean="0"/>
              <a:t>7</a:t>
            </a:fld>
            <a:endParaRPr lang="en-GB"/>
          </a:p>
        </p:txBody>
      </p:sp>
    </p:spTree>
    <p:extLst>
      <p:ext uri="{BB962C8B-B14F-4D97-AF65-F5344CB8AC3E}">
        <p14:creationId xmlns:p14="http://schemas.microsoft.com/office/powerpoint/2010/main" val="305884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successful public speakers.</a:t>
            </a:r>
          </a:p>
          <a:p>
            <a:r>
              <a:rPr lang="en-US" dirty="0"/>
              <a:t> </a:t>
            </a:r>
          </a:p>
          <a:p>
            <a:r>
              <a:rPr lang="en-US" dirty="0"/>
              <a:t>Ask students:</a:t>
            </a:r>
          </a:p>
          <a:p>
            <a:endParaRPr lang="en-US" dirty="0"/>
          </a:p>
          <a:p>
            <a:r>
              <a:rPr lang="en-US" dirty="0"/>
              <a:t>Why do these people need to be good at public speaking?</a:t>
            </a:r>
          </a:p>
        </p:txBody>
      </p:sp>
      <p:sp>
        <p:nvSpPr>
          <p:cNvPr id="4" name="Slide Number Placeholder 3"/>
          <p:cNvSpPr>
            <a:spLocks noGrp="1"/>
          </p:cNvSpPr>
          <p:nvPr>
            <p:ph type="sldNum" sz="quarter" idx="5"/>
          </p:nvPr>
        </p:nvSpPr>
        <p:spPr/>
        <p:txBody>
          <a:bodyPr/>
          <a:lstStyle/>
          <a:p>
            <a:fld id="{82608B3B-E9DB-4DD9-A0A8-559B77E49E37}" type="slidenum">
              <a:rPr lang="en-GB" smtClean="0"/>
              <a:t>8</a:t>
            </a:fld>
            <a:endParaRPr lang="en-GB"/>
          </a:p>
        </p:txBody>
      </p:sp>
    </p:spTree>
    <p:extLst>
      <p:ext uri="{BB962C8B-B14F-4D97-AF65-F5344CB8AC3E}">
        <p14:creationId xmlns:p14="http://schemas.microsoft.com/office/powerpoint/2010/main" val="136931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successful public speakers.</a:t>
            </a:r>
          </a:p>
          <a:p>
            <a:r>
              <a:rPr lang="en-US" dirty="0"/>
              <a:t> </a:t>
            </a:r>
          </a:p>
          <a:p>
            <a:r>
              <a:rPr lang="en-US" dirty="0"/>
              <a:t>Ask students:</a:t>
            </a:r>
          </a:p>
          <a:p>
            <a:endParaRPr lang="en-US" dirty="0"/>
          </a:p>
          <a:p>
            <a:r>
              <a:rPr lang="en-US" dirty="0"/>
              <a:t>Why do these people need to be good at public speaking?</a:t>
            </a:r>
          </a:p>
        </p:txBody>
      </p:sp>
      <p:sp>
        <p:nvSpPr>
          <p:cNvPr id="4" name="Slide Number Placeholder 3"/>
          <p:cNvSpPr>
            <a:spLocks noGrp="1"/>
          </p:cNvSpPr>
          <p:nvPr>
            <p:ph type="sldNum" sz="quarter" idx="5"/>
          </p:nvPr>
        </p:nvSpPr>
        <p:spPr/>
        <p:txBody>
          <a:bodyPr/>
          <a:lstStyle/>
          <a:p>
            <a:fld id="{82608B3B-E9DB-4DD9-A0A8-559B77E49E37}" type="slidenum">
              <a:rPr lang="en-GB" smtClean="0"/>
              <a:t>9</a:t>
            </a:fld>
            <a:endParaRPr lang="en-GB"/>
          </a:p>
        </p:txBody>
      </p:sp>
    </p:spTree>
    <p:extLst>
      <p:ext uri="{BB962C8B-B14F-4D97-AF65-F5344CB8AC3E}">
        <p14:creationId xmlns:p14="http://schemas.microsoft.com/office/powerpoint/2010/main" val="1332449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42CC-EDE7-4807-8D4E-CA01A3F223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C04FDC-D81E-4C65-9DDB-2269FB6F30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96E8413F-6B44-4F64-9681-3F94FBF337A5}"/>
              </a:ext>
            </a:extLst>
          </p:cNvPr>
          <p:cNvSpPr>
            <a:spLocks noGrp="1"/>
          </p:cNvSpPr>
          <p:nvPr>
            <p:ph type="ftr" sz="quarter" idx="11"/>
          </p:nvPr>
        </p:nvSpPr>
        <p:spPr>
          <a:xfrm>
            <a:off x="3144715" y="6343502"/>
            <a:ext cx="5902569" cy="365125"/>
          </a:xfrm>
        </p:spPr>
        <p:txBody>
          <a:bodyPr/>
          <a:lstStyle/>
          <a:p>
            <a:r>
              <a:rPr lang="en-US" dirty="0"/>
              <a:t>All Rights reserved. © Young Leaders Academy. www.youngleadersacademy.co.uk</a:t>
            </a:r>
            <a:endParaRPr lang="en-GB" dirty="0"/>
          </a:p>
        </p:txBody>
      </p:sp>
      <p:pic>
        <p:nvPicPr>
          <p:cNvPr id="8" name="Picture 7">
            <a:extLst>
              <a:ext uri="{FF2B5EF4-FFF2-40B4-BE49-F238E27FC236}">
                <a16:creationId xmlns:a16="http://schemas.microsoft.com/office/drawing/2014/main" id="{F2D7A804-142C-4C90-9F37-CB6A66F80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9946" y="5918199"/>
            <a:ext cx="1699846" cy="790428"/>
          </a:xfrm>
          <a:prstGeom prst="rect">
            <a:avLst/>
          </a:prstGeom>
        </p:spPr>
      </p:pic>
    </p:spTree>
    <p:extLst>
      <p:ext uri="{BB962C8B-B14F-4D97-AF65-F5344CB8AC3E}">
        <p14:creationId xmlns:p14="http://schemas.microsoft.com/office/powerpoint/2010/main" val="3498772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6136E-60F0-4C86-8BE5-F9F2A94E2E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E9352B-0BE3-4186-B198-8E677566E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7DA7C0-E443-4CD3-87C1-90105CA3E78B}"/>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5" name="Footer Placeholder 4">
            <a:extLst>
              <a:ext uri="{FF2B5EF4-FFF2-40B4-BE49-F238E27FC236}">
                <a16:creationId xmlns:a16="http://schemas.microsoft.com/office/drawing/2014/main" id="{481C47FC-F603-41B0-8E9C-0C4D976FB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EA6C00-6BFC-4B85-9996-1194F8B95E8A}"/>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308406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1548E-24BA-49AE-9B6F-FFB314B220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9ECDD8-39FD-44BE-BAA1-5022AD579D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BC6D72-C290-4772-B67B-6BFED13328FE}"/>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5" name="Footer Placeholder 4">
            <a:extLst>
              <a:ext uri="{FF2B5EF4-FFF2-40B4-BE49-F238E27FC236}">
                <a16:creationId xmlns:a16="http://schemas.microsoft.com/office/drawing/2014/main" id="{C00765C1-4D08-4C42-B32C-74C38645DA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FFB43D-215F-4819-87B7-72DC9F7EF3EA}"/>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1653374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A3DC-7862-4C62-BF29-7997DA6BB1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446546-B846-4667-8C78-F91FBF555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85F84E-233C-46FD-9F63-4B8FB4100AF4}"/>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5" name="Footer Placeholder 4">
            <a:extLst>
              <a:ext uri="{FF2B5EF4-FFF2-40B4-BE49-F238E27FC236}">
                <a16:creationId xmlns:a16="http://schemas.microsoft.com/office/drawing/2014/main" id="{FDA421AF-3DF0-42F4-A539-47E2552306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77AE2F-0B22-47B4-8DF5-856072123822}"/>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8968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E18F-BA5A-479D-87A8-0563A5FEE4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630E0D5-A63C-4740-A110-1B6EA5D4B9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5380E2-1B00-44AD-AC24-62906B07ECC5}"/>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5" name="Footer Placeholder 4">
            <a:extLst>
              <a:ext uri="{FF2B5EF4-FFF2-40B4-BE49-F238E27FC236}">
                <a16:creationId xmlns:a16="http://schemas.microsoft.com/office/drawing/2014/main" id="{16782661-75F4-4F00-8D2A-187D426E43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664E19-F1BF-4613-900B-983208CD6158}"/>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201723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56C7-54CE-426F-BCAB-E5D72404B4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D96580-7135-44E8-8341-CF70D2ECCD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D9D671-793F-4CDC-A9AA-D15B0DCA2E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C0BD0C-8633-4BDD-AC9F-DE5CF7C20F1D}"/>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6" name="Footer Placeholder 5">
            <a:extLst>
              <a:ext uri="{FF2B5EF4-FFF2-40B4-BE49-F238E27FC236}">
                <a16:creationId xmlns:a16="http://schemas.microsoft.com/office/drawing/2014/main" id="{07E83D33-2608-468D-AA72-AF47FEA643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5EB0FD-058B-4CFC-B5D8-F5A99ECEC099}"/>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338893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4744-4133-4057-99E4-75E6AFD2DB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B99B5E-844A-4E05-9D0B-D63B93F65E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EFB00B-8831-4308-918A-288F1EF07D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0DCE79D-5E91-4861-8C53-4EF6A2CCD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B9E668-BFE8-4794-A5B9-3A9992C994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20B498F-1AB0-40D2-8BC0-CFC33EE3527C}"/>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8" name="Footer Placeholder 7">
            <a:extLst>
              <a:ext uri="{FF2B5EF4-FFF2-40B4-BE49-F238E27FC236}">
                <a16:creationId xmlns:a16="http://schemas.microsoft.com/office/drawing/2014/main" id="{05D87F7F-745A-4B25-8DA2-A40F166106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4F89FF-FF08-4A6E-A878-CDD25C53BB4B}"/>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52566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454A-E928-48F4-A2DC-4791571A19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7AA1218-3457-4196-9E17-AAAD3652EB34}"/>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4" name="Footer Placeholder 3">
            <a:extLst>
              <a:ext uri="{FF2B5EF4-FFF2-40B4-BE49-F238E27FC236}">
                <a16:creationId xmlns:a16="http://schemas.microsoft.com/office/drawing/2014/main" id="{CD57EEA9-CD94-4A55-924B-1AC66B3D81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595138-6C57-4F3E-BD6D-3E2E906DF94E}"/>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13901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326717-E914-4519-9ED7-C7880B429E30}"/>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3" name="Footer Placeholder 2">
            <a:extLst>
              <a:ext uri="{FF2B5EF4-FFF2-40B4-BE49-F238E27FC236}">
                <a16:creationId xmlns:a16="http://schemas.microsoft.com/office/drawing/2014/main" id="{3F13A7DC-868B-4588-9FDC-5B0F4307DF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79C763-6E63-452A-9D8D-EE51D0BB02BC}"/>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325141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A01A-3208-4CA9-B6C8-8F5277CAA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739509-1A42-4E32-9ED9-AA988FF4DD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36614D-9099-48B6-90D6-49F07E740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72392-B1B6-420A-9FF7-88BE7CE0DFFB}"/>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6" name="Footer Placeholder 5">
            <a:extLst>
              <a:ext uri="{FF2B5EF4-FFF2-40B4-BE49-F238E27FC236}">
                <a16:creationId xmlns:a16="http://schemas.microsoft.com/office/drawing/2014/main" id="{854C4D5D-59B1-4F12-9CDD-558A70D7FC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FAB2FB-2428-42BC-840B-58B2CA2C9BA5}"/>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2185919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FD4CE-5CBF-44E3-AC14-1B363E411E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3662BD-F70D-42B6-9418-A0D4B869A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FB8623F-4059-488D-9FB0-7467C8E6D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85A722-740F-44F5-B3AE-B6024EB11ABF}"/>
              </a:ext>
            </a:extLst>
          </p:cNvPr>
          <p:cNvSpPr>
            <a:spLocks noGrp="1"/>
          </p:cNvSpPr>
          <p:nvPr>
            <p:ph type="dt" sz="half" idx="10"/>
          </p:nvPr>
        </p:nvSpPr>
        <p:spPr/>
        <p:txBody>
          <a:bodyPr/>
          <a:lstStyle/>
          <a:p>
            <a:fld id="{0C7921CD-48B1-4ED9-87AE-799270B0E789}" type="datetimeFigureOut">
              <a:rPr lang="en-GB" smtClean="0"/>
              <a:t>10/11/2021</a:t>
            </a:fld>
            <a:endParaRPr lang="en-GB"/>
          </a:p>
        </p:txBody>
      </p:sp>
      <p:sp>
        <p:nvSpPr>
          <p:cNvPr id="6" name="Footer Placeholder 5">
            <a:extLst>
              <a:ext uri="{FF2B5EF4-FFF2-40B4-BE49-F238E27FC236}">
                <a16:creationId xmlns:a16="http://schemas.microsoft.com/office/drawing/2014/main" id="{8905A28B-A33F-4C1C-B754-D141451796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D4F71D-B09F-4E84-AFE1-1258D10CEA94}"/>
              </a:ext>
            </a:extLst>
          </p:cNvPr>
          <p:cNvSpPr>
            <a:spLocks noGrp="1"/>
          </p:cNvSpPr>
          <p:nvPr>
            <p:ph type="sldNum" sz="quarter" idx="12"/>
          </p:nvPr>
        </p:nvSpPr>
        <p:spPr/>
        <p:txBody>
          <a:bodyPr/>
          <a:lstStyle/>
          <a:p>
            <a:fld id="{280CC316-1A17-4BA9-A2B6-90110E5CB7B0}" type="slidenum">
              <a:rPr lang="en-GB" smtClean="0"/>
              <a:t>‹#›</a:t>
            </a:fld>
            <a:endParaRPr lang="en-GB"/>
          </a:p>
        </p:txBody>
      </p:sp>
    </p:spTree>
    <p:extLst>
      <p:ext uri="{BB962C8B-B14F-4D97-AF65-F5344CB8AC3E}">
        <p14:creationId xmlns:p14="http://schemas.microsoft.com/office/powerpoint/2010/main" val="336653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FB1D4F-1BD9-41B8-9CEA-DC6DAC6CC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F85FFC-1B85-411F-9A7C-0CAF34554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8B814-D17F-4C91-892A-77D3C24566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921CD-48B1-4ED9-87AE-799270B0E789}" type="datetimeFigureOut">
              <a:rPr lang="en-GB" smtClean="0"/>
              <a:t>10/11/2021</a:t>
            </a:fld>
            <a:endParaRPr lang="en-GB"/>
          </a:p>
        </p:txBody>
      </p:sp>
      <p:sp>
        <p:nvSpPr>
          <p:cNvPr id="5" name="Footer Placeholder 4">
            <a:extLst>
              <a:ext uri="{FF2B5EF4-FFF2-40B4-BE49-F238E27FC236}">
                <a16:creationId xmlns:a16="http://schemas.microsoft.com/office/drawing/2014/main" id="{6432A900-0D1C-44C3-AA14-6E139E1587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57E98C-A4BE-4956-B727-81E29AF02C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CC316-1A17-4BA9-A2B6-90110E5CB7B0}" type="slidenum">
              <a:rPr lang="en-GB" smtClean="0"/>
              <a:t>‹#›</a:t>
            </a:fld>
            <a:endParaRPr lang="en-GB"/>
          </a:p>
        </p:txBody>
      </p:sp>
    </p:spTree>
    <p:extLst>
      <p:ext uri="{BB962C8B-B14F-4D97-AF65-F5344CB8AC3E}">
        <p14:creationId xmlns:p14="http://schemas.microsoft.com/office/powerpoint/2010/main" val="3612968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jpe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SEe__XGHwL0?feature=oembed"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0.png"/><Relationship Id="rId5" Type="http://schemas.openxmlformats.org/officeDocument/2006/relationships/image" Target="../media/image44.png"/><Relationship Id="rId15" Type="http://schemas.openxmlformats.org/officeDocument/2006/relationships/hyperlink" Target="https://www.publicdomainpictures.net/en/view-image.php?image=272520&amp;picture=congratulations-greeting" TargetMode="External"/><Relationship Id="rId10" Type="http://schemas.openxmlformats.org/officeDocument/2006/relationships/image" Target="../media/image39.png"/><Relationship Id="rId4" Type="http://schemas.openxmlformats.org/officeDocument/2006/relationships/hyperlink" Target="http://openreferral.org/version-0-2-human-services-data-specification-whats-new-whats-ahead/" TargetMode="External"/><Relationship Id="rId9" Type="http://schemas.openxmlformats.org/officeDocument/2006/relationships/image" Target="../media/image38.png"/><Relationship Id="rId1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n/man-person-roman-rome-education-156549/"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erkemao.blogspot.com/2007/05/divide-y-unirs.html" TargetMode="Externa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895C74-31A4-4C41-801B-2F253B0FC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hought Bubble: Cloud 5">
            <a:extLst>
              <a:ext uri="{FF2B5EF4-FFF2-40B4-BE49-F238E27FC236}">
                <a16:creationId xmlns:a16="http://schemas.microsoft.com/office/drawing/2014/main" id="{408E6D6F-CBD9-4044-BFEE-0F30EBDCDD6B}"/>
              </a:ext>
            </a:extLst>
          </p:cNvPr>
          <p:cNvSpPr/>
          <p:nvPr/>
        </p:nvSpPr>
        <p:spPr>
          <a:xfrm>
            <a:off x="87086" y="167595"/>
            <a:ext cx="5845628" cy="3392034"/>
          </a:xfrm>
          <a:prstGeom prst="cloudCallout">
            <a:avLst>
              <a:gd name="adj1" fmla="val 61698"/>
              <a:gd name="adj2" fmla="val 399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C19A5374-4187-4137-964E-F12839E1C42A}"/>
              </a:ext>
            </a:extLst>
          </p:cNvPr>
          <p:cNvSpPr txBox="1">
            <a:spLocks/>
          </p:cNvSpPr>
          <p:nvPr/>
        </p:nvSpPr>
        <p:spPr>
          <a:xfrm>
            <a:off x="-1562100" y="261824"/>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effectLst>
                  <a:outerShdw blurRad="50800" dist="38100" dir="2700000" algn="tl" rotWithShape="0">
                    <a:prstClr val="black">
                      <a:alpha val="40000"/>
                    </a:prstClr>
                  </a:outerShdw>
                </a:effectLst>
              </a:rPr>
              <a:t>Welcome to</a:t>
            </a:r>
            <a:br>
              <a:rPr lang="en-US" b="1" dirty="0">
                <a:effectLst>
                  <a:outerShdw blurRad="50800" dist="38100" dir="2700000" algn="tl" rotWithShape="0">
                    <a:prstClr val="black">
                      <a:alpha val="40000"/>
                    </a:prstClr>
                  </a:outerShdw>
                </a:effectLst>
              </a:rPr>
            </a:br>
            <a:r>
              <a:rPr lang="en-US" b="1" dirty="0">
                <a:effectLst>
                  <a:outerShdw blurRad="50800" dist="38100" dir="2700000" algn="tl" rotWithShape="0">
                    <a:prstClr val="black">
                      <a:alpha val="40000"/>
                    </a:prstClr>
                  </a:outerShdw>
                </a:effectLst>
              </a:rPr>
              <a:t>Pitch Perfect!</a:t>
            </a:r>
            <a:endParaRPr lang="en-GB" b="1" dirty="0">
              <a:effectLst>
                <a:outerShdw blurRad="50800" dist="38100" dir="2700000" algn="tl" rotWithShape="0">
                  <a:prstClr val="black">
                    <a:alpha val="40000"/>
                  </a:prstClr>
                </a:outerShdw>
              </a:effectLst>
            </a:endParaRPr>
          </a:p>
        </p:txBody>
      </p:sp>
      <p:sp>
        <p:nvSpPr>
          <p:cNvPr id="11" name="TextBox 10">
            <a:extLst>
              <a:ext uri="{FF2B5EF4-FFF2-40B4-BE49-F238E27FC236}">
                <a16:creationId xmlns:a16="http://schemas.microsoft.com/office/drawing/2014/main" id="{82C5B3F6-6F20-44E1-9AF8-6417789B071A}"/>
              </a:ext>
            </a:extLst>
          </p:cNvPr>
          <p:cNvSpPr txBox="1"/>
          <p:nvPr/>
        </p:nvSpPr>
        <p:spPr>
          <a:xfrm>
            <a:off x="571502" y="4980682"/>
            <a:ext cx="6879770" cy="1077218"/>
          </a:xfrm>
          <a:prstGeom prst="rect">
            <a:avLst/>
          </a:prstGeom>
          <a:noFill/>
        </p:spPr>
        <p:txBody>
          <a:bodyPr wrap="square">
            <a:spAutoFit/>
          </a:bodyPr>
          <a:lstStyle/>
          <a:p>
            <a:r>
              <a:rPr lang="en-US" sz="3200" b="1" dirty="0"/>
              <a:t>An Introduction To</a:t>
            </a:r>
          </a:p>
          <a:p>
            <a:r>
              <a:rPr lang="en-US" sz="3200" b="1" dirty="0"/>
              <a:t>Public Speaking. Level One.</a:t>
            </a:r>
            <a:endParaRPr lang="en-GB" sz="3200" b="1" dirty="0"/>
          </a:p>
        </p:txBody>
      </p:sp>
    </p:spTree>
    <p:extLst>
      <p:ext uri="{BB962C8B-B14F-4D97-AF65-F5344CB8AC3E}">
        <p14:creationId xmlns:p14="http://schemas.microsoft.com/office/powerpoint/2010/main" val="3969668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3216A-86FC-4D6C-94D7-7A24AF99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2344400" cy="8229600"/>
          </a:xfrm>
          <a:prstGeom prst="rect">
            <a:avLst/>
          </a:prstGeom>
        </p:spPr>
      </p:pic>
      <p:sp>
        <p:nvSpPr>
          <p:cNvPr id="2" name="Title 1">
            <a:extLst>
              <a:ext uri="{FF2B5EF4-FFF2-40B4-BE49-F238E27FC236}">
                <a16:creationId xmlns:a16="http://schemas.microsoft.com/office/drawing/2014/main" id="{056C4F25-6C72-4B68-8015-C0428EDE0C37}"/>
              </a:ext>
            </a:extLst>
          </p:cNvPr>
          <p:cNvSpPr>
            <a:spLocks noGrp="1"/>
          </p:cNvSpPr>
          <p:nvPr>
            <p:ph type="ctrTitle"/>
          </p:nvPr>
        </p:nvSpPr>
        <p:spPr>
          <a:xfrm>
            <a:off x="6658947" y="-1154880"/>
            <a:ext cx="5918718" cy="2387600"/>
          </a:xfrm>
        </p:spPr>
        <p:txBody>
          <a:bodyPr>
            <a:normAutofit/>
          </a:bodyPr>
          <a:lstStyle/>
          <a:p>
            <a:r>
              <a:rPr lang="en-US" sz="4800" b="1" dirty="0">
                <a:effectLst>
                  <a:outerShdw blurRad="50800" dist="38100" dir="2700000" algn="tl" rotWithShape="0">
                    <a:prstClr val="black">
                      <a:alpha val="40000"/>
                    </a:prstClr>
                  </a:outerShdw>
                </a:effectLst>
              </a:rPr>
              <a:t>More examples…</a:t>
            </a:r>
            <a:endParaRPr lang="en-GB" sz="4800" b="1" dirty="0">
              <a:effectLst>
                <a:outerShdw blurRad="50800" dist="38100" dir="2700000" algn="tl" rotWithShape="0">
                  <a:prstClr val="black">
                    <a:alpha val="40000"/>
                  </a:prstClr>
                </a:outerShdw>
              </a:effectLst>
            </a:endParaRPr>
          </a:p>
        </p:txBody>
      </p:sp>
      <p:pic>
        <p:nvPicPr>
          <p:cNvPr id="6" name="Graphic 5" descr="Classroom">
            <a:extLst>
              <a:ext uri="{FF2B5EF4-FFF2-40B4-BE49-F238E27FC236}">
                <a16:creationId xmlns:a16="http://schemas.microsoft.com/office/drawing/2014/main" id="{C81F8CBA-9AD4-4F1D-9230-A21DC21713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062" y="2659813"/>
            <a:ext cx="1750334" cy="1750334"/>
          </a:xfrm>
          <a:prstGeom prst="rect">
            <a:avLst/>
          </a:prstGeom>
        </p:spPr>
      </p:pic>
      <p:sp>
        <p:nvSpPr>
          <p:cNvPr id="8" name="TextBox 7">
            <a:extLst>
              <a:ext uri="{FF2B5EF4-FFF2-40B4-BE49-F238E27FC236}">
                <a16:creationId xmlns:a16="http://schemas.microsoft.com/office/drawing/2014/main" id="{1707A45F-E13F-4B64-8817-5D268A5B3C54}"/>
              </a:ext>
            </a:extLst>
          </p:cNvPr>
          <p:cNvSpPr txBox="1"/>
          <p:nvPr/>
        </p:nvSpPr>
        <p:spPr>
          <a:xfrm>
            <a:off x="793102" y="2349894"/>
            <a:ext cx="2071396" cy="369332"/>
          </a:xfrm>
          <a:prstGeom prst="rect">
            <a:avLst/>
          </a:prstGeom>
          <a:noFill/>
        </p:spPr>
        <p:txBody>
          <a:bodyPr wrap="square" rtlCol="0">
            <a:spAutoFit/>
          </a:bodyPr>
          <a:lstStyle/>
          <a:p>
            <a:r>
              <a:rPr lang="en-US" b="1" dirty="0">
                <a:solidFill>
                  <a:schemeClr val="accent1"/>
                </a:solidFill>
              </a:rPr>
              <a:t>Teacher</a:t>
            </a:r>
            <a:endParaRPr lang="en-GB" b="1" dirty="0">
              <a:solidFill>
                <a:schemeClr val="accent1"/>
              </a:solidFill>
            </a:endParaRPr>
          </a:p>
        </p:txBody>
      </p:sp>
      <p:pic>
        <p:nvPicPr>
          <p:cNvPr id="17" name="Graphic 16" descr="Soccer">
            <a:extLst>
              <a:ext uri="{FF2B5EF4-FFF2-40B4-BE49-F238E27FC236}">
                <a16:creationId xmlns:a16="http://schemas.microsoft.com/office/drawing/2014/main" id="{BA75A97E-0B4D-4994-8D75-8F9EC1F17A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8563" y="2145138"/>
            <a:ext cx="1300065" cy="1300065"/>
          </a:xfrm>
          <a:prstGeom prst="rect">
            <a:avLst/>
          </a:prstGeom>
        </p:spPr>
      </p:pic>
      <p:pic>
        <p:nvPicPr>
          <p:cNvPr id="21" name="Graphic 20" descr="Crown">
            <a:extLst>
              <a:ext uri="{FF2B5EF4-FFF2-40B4-BE49-F238E27FC236}">
                <a16:creationId xmlns:a16="http://schemas.microsoft.com/office/drawing/2014/main" id="{596912B7-A522-4A28-9775-DBCA1A758D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98563" y="5116612"/>
            <a:ext cx="1300065" cy="1300065"/>
          </a:xfrm>
          <a:prstGeom prst="rect">
            <a:avLst/>
          </a:prstGeom>
        </p:spPr>
      </p:pic>
      <p:pic>
        <p:nvPicPr>
          <p:cNvPr id="22" name="Graphic 21" descr="Television">
            <a:extLst>
              <a:ext uri="{FF2B5EF4-FFF2-40B4-BE49-F238E27FC236}">
                <a16:creationId xmlns:a16="http://schemas.microsoft.com/office/drawing/2014/main" id="{C8123DA1-5FE7-44FF-ADBE-2E19D2D317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80253" y="776381"/>
            <a:ext cx="1300065" cy="1300065"/>
          </a:xfrm>
          <a:prstGeom prst="rect">
            <a:avLst/>
          </a:prstGeom>
        </p:spPr>
      </p:pic>
      <p:pic>
        <p:nvPicPr>
          <p:cNvPr id="23" name="Graphic 22" descr="Group brainstorm">
            <a:extLst>
              <a:ext uri="{FF2B5EF4-FFF2-40B4-BE49-F238E27FC236}">
                <a16:creationId xmlns:a16="http://schemas.microsoft.com/office/drawing/2014/main" id="{48ED2D06-1E73-4F99-89F4-A17D6F1DD0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36576" y="5451022"/>
            <a:ext cx="1300065" cy="1300065"/>
          </a:xfrm>
          <a:prstGeom prst="rect">
            <a:avLst/>
          </a:prstGeom>
        </p:spPr>
      </p:pic>
      <p:sp>
        <p:nvSpPr>
          <p:cNvPr id="24" name="TextBox 23">
            <a:extLst>
              <a:ext uri="{FF2B5EF4-FFF2-40B4-BE49-F238E27FC236}">
                <a16:creationId xmlns:a16="http://schemas.microsoft.com/office/drawing/2014/main" id="{0002B8EE-DA6C-4814-A5B2-DA8A4C14FA1C}"/>
              </a:ext>
            </a:extLst>
          </p:cNvPr>
          <p:cNvSpPr txBox="1"/>
          <p:nvPr/>
        </p:nvSpPr>
        <p:spPr>
          <a:xfrm>
            <a:off x="1794588" y="444727"/>
            <a:ext cx="2071396" cy="369332"/>
          </a:xfrm>
          <a:prstGeom prst="rect">
            <a:avLst/>
          </a:prstGeom>
          <a:noFill/>
        </p:spPr>
        <p:txBody>
          <a:bodyPr wrap="square" rtlCol="0">
            <a:spAutoFit/>
          </a:bodyPr>
          <a:lstStyle/>
          <a:p>
            <a:pPr algn="ctr"/>
            <a:r>
              <a:rPr lang="en-US" b="1" dirty="0">
                <a:solidFill>
                  <a:schemeClr val="accent1"/>
                </a:solidFill>
              </a:rPr>
              <a:t>TV Presenter</a:t>
            </a:r>
            <a:endParaRPr lang="en-GB" b="1" dirty="0">
              <a:solidFill>
                <a:schemeClr val="accent1"/>
              </a:solidFill>
            </a:endParaRPr>
          </a:p>
        </p:txBody>
      </p:sp>
      <p:sp>
        <p:nvSpPr>
          <p:cNvPr id="25" name="TextBox 24">
            <a:extLst>
              <a:ext uri="{FF2B5EF4-FFF2-40B4-BE49-F238E27FC236}">
                <a16:creationId xmlns:a16="http://schemas.microsoft.com/office/drawing/2014/main" id="{F3CC07AA-D79C-4E29-A081-33EB5050DF53}"/>
              </a:ext>
            </a:extLst>
          </p:cNvPr>
          <p:cNvSpPr txBox="1"/>
          <p:nvPr/>
        </p:nvSpPr>
        <p:spPr>
          <a:xfrm>
            <a:off x="9221755" y="1673624"/>
            <a:ext cx="2071396" cy="369332"/>
          </a:xfrm>
          <a:prstGeom prst="rect">
            <a:avLst/>
          </a:prstGeom>
          <a:noFill/>
        </p:spPr>
        <p:txBody>
          <a:bodyPr wrap="square" rtlCol="0">
            <a:spAutoFit/>
          </a:bodyPr>
          <a:lstStyle/>
          <a:p>
            <a:pPr algn="ctr"/>
            <a:r>
              <a:rPr lang="en-US" b="1" dirty="0">
                <a:solidFill>
                  <a:schemeClr val="accent1"/>
                </a:solidFill>
              </a:rPr>
              <a:t>Sports Person</a:t>
            </a:r>
            <a:endParaRPr lang="en-GB" b="1" dirty="0">
              <a:solidFill>
                <a:schemeClr val="accent1"/>
              </a:solidFill>
            </a:endParaRPr>
          </a:p>
        </p:txBody>
      </p:sp>
      <p:sp>
        <p:nvSpPr>
          <p:cNvPr id="26" name="TextBox 25">
            <a:extLst>
              <a:ext uri="{FF2B5EF4-FFF2-40B4-BE49-F238E27FC236}">
                <a16:creationId xmlns:a16="http://schemas.microsoft.com/office/drawing/2014/main" id="{A34D45B2-A703-40CA-9AC6-03E642CD5003}"/>
              </a:ext>
            </a:extLst>
          </p:cNvPr>
          <p:cNvSpPr txBox="1"/>
          <p:nvPr/>
        </p:nvSpPr>
        <p:spPr>
          <a:xfrm>
            <a:off x="9112897" y="4775336"/>
            <a:ext cx="2071396" cy="369332"/>
          </a:xfrm>
          <a:prstGeom prst="rect">
            <a:avLst/>
          </a:prstGeom>
          <a:noFill/>
        </p:spPr>
        <p:txBody>
          <a:bodyPr wrap="square" rtlCol="0">
            <a:spAutoFit/>
          </a:bodyPr>
          <a:lstStyle/>
          <a:p>
            <a:pPr algn="ctr"/>
            <a:r>
              <a:rPr lang="en-US" b="1" dirty="0">
                <a:solidFill>
                  <a:schemeClr val="accent1"/>
                </a:solidFill>
              </a:rPr>
              <a:t>Leader</a:t>
            </a:r>
            <a:endParaRPr lang="en-GB" b="1" dirty="0">
              <a:solidFill>
                <a:schemeClr val="accent1"/>
              </a:solidFill>
            </a:endParaRPr>
          </a:p>
        </p:txBody>
      </p:sp>
      <p:sp>
        <p:nvSpPr>
          <p:cNvPr id="27" name="TextBox 26">
            <a:extLst>
              <a:ext uri="{FF2B5EF4-FFF2-40B4-BE49-F238E27FC236}">
                <a16:creationId xmlns:a16="http://schemas.microsoft.com/office/drawing/2014/main" id="{B7ECF6A8-6EE9-4DC5-AAD7-ADD7B4A0440A}"/>
              </a:ext>
            </a:extLst>
          </p:cNvPr>
          <p:cNvSpPr txBox="1"/>
          <p:nvPr/>
        </p:nvSpPr>
        <p:spPr>
          <a:xfrm>
            <a:off x="1450910" y="5062254"/>
            <a:ext cx="2071396" cy="369332"/>
          </a:xfrm>
          <a:prstGeom prst="rect">
            <a:avLst/>
          </a:prstGeom>
          <a:noFill/>
        </p:spPr>
        <p:txBody>
          <a:bodyPr wrap="square" rtlCol="0">
            <a:spAutoFit/>
          </a:bodyPr>
          <a:lstStyle/>
          <a:p>
            <a:pPr algn="ctr"/>
            <a:r>
              <a:rPr lang="en-US" b="1" dirty="0">
                <a:solidFill>
                  <a:schemeClr val="accent1"/>
                </a:solidFill>
              </a:rPr>
              <a:t>Business Person</a:t>
            </a:r>
            <a:endParaRPr lang="en-GB" b="1" dirty="0">
              <a:solidFill>
                <a:schemeClr val="accent1"/>
              </a:solidFill>
            </a:endParaRPr>
          </a:p>
        </p:txBody>
      </p:sp>
    </p:spTree>
    <p:extLst>
      <p:ext uri="{BB962C8B-B14F-4D97-AF65-F5344CB8AC3E}">
        <p14:creationId xmlns:p14="http://schemas.microsoft.com/office/powerpoint/2010/main" val="313884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314A72-EFC8-49E4-AEF3-1E68B2153426}"/>
              </a:ext>
            </a:extLst>
          </p:cNvPr>
          <p:cNvGrpSpPr/>
          <p:nvPr/>
        </p:nvGrpSpPr>
        <p:grpSpPr>
          <a:xfrm>
            <a:off x="0" y="0"/>
            <a:ext cx="13144500" cy="6858000"/>
            <a:chOff x="-3429000" y="-876300"/>
            <a:chExt cx="16611600" cy="8331200"/>
          </a:xfrm>
        </p:grpSpPr>
        <p:pic>
          <p:nvPicPr>
            <p:cNvPr id="4" name="Picture 3">
              <a:extLst>
                <a:ext uri="{FF2B5EF4-FFF2-40B4-BE49-F238E27FC236}">
                  <a16:creationId xmlns:a16="http://schemas.microsoft.com/office/drawing/2014/main" id="{72C047BA-B42C-4C2A-82B4-062A0EB3B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76300"/>
              <a:ext cx="12496800" cy="8331200"/>
            </a:xfrm>
            <a:prstGeom prst="rect">
              <a:avLst/>
            </a:prstGeom>
          </p:spPr>
        </p:pic>
        <p:pic>
          <p:nvPicPr>
            <p:cNvPr id="7" name="Picture 6">
              <a:extLst>
                <a:ext uri="{FF2B5EF4-FFF2-40B4-BE49-F238E27FC236}">
                  <a16:creationId xmlns:a16="http://schemas.microsoft.com/office/drawing/2014/main" id="{FCC46431-C6A0-4B6E-ACE5-A94B95350BAD}"/>
                </a:ext>
              </a:extLst>
            </p:cNvPr>
            <p:cNvPicPr>
              <a:picLocks noChangeAspect="1"/>
            </p:cNvPicPr>
            <p:nvPr/>
          </p:nvPicPr>
          <p:blipFill rotWithShape="1">
            <a:blip r:embed="rId4">
              <a:extLst>
                <a:ext uri="{28A0092B-C50C-407E-A947-70E740481C1C}">
                  <a14:useLocalDpi xmlns:a14="http://schemas.microsoft.com/office/drawing/2010/main" val="0"/>
                </a:ext>
              </a:extLst>
            </a:blip>
            <a:srcRect r="67073"/>
            <a:stretch/>
          </p:blipFill>
          <p:spPr>
            <a:xfrm>
              <a:off x="-3429000" y="-876300"/>
              <a:ext cx="4114800" cy="8331200"/>
            </a:xfrm>
            <a:prstGeom prst="rect">
              <a:avLst/>
            </a:prstGeom>
          </p:spPr>
        </p:pic>
      </p:grpSp>
      <p:sp>
        <p:nvSpPr>
          <p:cNvPr id="2" name="Title 1">
            <a:extLst>
              <a:ext uri="{FF2B5EF4-FFF2-40B4-BE49-F238E27FC236}">
                <a16:creationId xmlns:a16="http://schemas.microsoft.com/office/drawing/2014/main" id="{056C4F25-6C72-4B68-8015-C0428EDE0C37}"/>
              </a:ext>
            </a:extLst>
          </p:cNvPr>
          <p:cNvSpPr>
            <a:spLocks noGrp="1"/>
          </p:cNvSpPr>
          <p:nvPr>
            <p:ph type="ctrTitle"/>
          </p:nvPr>
        </p:nvSpPr>
        <p:spPr>
          <a:xfrm>
            <a:off x="573586" y="-20086"/>
            <a:ext cx="11436139" cy="981528"/>
          </a:xfrm>
        </p:spPr>
        <p:txBody>
          <a:bodyPr>
            <a:normAutofit/>
          </a:bodyPr>
          <a:lstStyle/>
          <a:p>
            <a:pPr algn="l"/>
            <a:r>
              <a:rPr lang="en-US" sz="4800" b="1" dirty="0">
                <a:effectLst>
                  <a:outerShdw blurRad="50800" dist="38100" dir="2700000" algn="tl" rotWithShape="0">
                    <a:prstClr val="black">
                      <a:alpha val="40000"/>
                    </a:prstClr>
                  </a:outerShdw>
                </a:effectLst>
              </a:rPr>
              <a:t>Let’s see an example of a good public speech</a:t>
            </a:r>
            <a:endParaRPr lang="en-GB" sz="4800" b="1" dirty="0">
              <a:effectLst>
                <a:outerShdw blurRad="50800" dist="38100" dir="2700000" algn="tl" rotWithShape="0">
                  <a:prstClr val="black">
                    <a:alpha val="40000"/>
                  </a:prstClr>
                </a:outerShdw>
              </a:effectLst>
            </a:endParaRPr>
          </a:p>
        </p:txBody>
      </p:sp>
      <p:pic>
        <p:nvPicPr>
          <p:cNvPr id="6" name="Online Media 5" title="Michelle Obama Motivational talk">
            <a:hlinkClick r:id="" action="ppaction://media"/>
            <a:extLst>
              <a:ext uri="{FF2B5EF4-FFF2-40B4-BE49-F238E27FC236}">
                <a16:creationId xmlns:a16="http://schemas.microsoft.com/office/drawing/2014/main" id="{F67E6154-E55B-43D7-BE8F-AF9802F48548}"/>
              </a:ext>
            </a:extLst>
          </p:cNvPr>
          <p:cNvPicPr>
            <a:picLocks noRot="1" noChangeAspect="1"/>
          </p:cNvPicPr>
          <p:nvPr>
            <a:videoFile r:link="rId1"/>
          </p:nvPr>
        </p:nvPicPr>
        <p:blipFill>
          <a:blip r:embed="rId5"/>
          <a:stretch>
            <a:fillRect/>
          </a:stretch>
        </p:blipFill>
        <p:spPr>
          <a:xfrm>
            <a:off x="573586" y="1587500"/>
            <a:ext cx="7626652" cy="4309058"/>
          </a:xfrm>
          <a:prstGeom prst="rect">
            <a:avLst/>
          </a:prstGeom>
        </p:spPr>
      </p:pic>
    </p:spTree>
    <p:extLst>
      <p:ext uri="{BB962C8B-B14F-4D97-AF65-F5344CB8AC3E}">
        <p14:creationId xmlns:p14="http://schemas.microsoft.com/office/powerpoint/2010/main" val="30659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C63BA-6E4E-4182-9766-759738842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387" y="0"/>
            <a:ext cx="8183675" cy="6858000"/>
          </a:xfrm>
          <a:prstGeom prst="rect">
            <a:avLst/>
          </a:prstGeom>
        </p:spPr>
      </p:pic>
      <p:sp>
        <p:nvSpPr>
          <p:cNvPr id="6" name="Rectangle 5">
            <a:extLst>
              <a:ext uri="{FF2B5EF4-FFF2-40B4-BE49-F238E27FC236}">
                <a16:creationId xmlns:a16="http://schemas.microsoft.com/office/drawing/2014/main" id="{4C216597-7C3F-4565-9CFE-462C606BCCD3}"/>
              </a:ext>
            </a:extLst>
          </p:cNvPr>
          <p:cNvSpPr/>
          <p:nvPr/>
        </p:nvSpPr>
        <p:spPr>
          <a:xfrm>
            <a:off x="6857288" y="0"/>
            <a:ext cx="5315662" cy="6858000"/>
          </a:xfrm>
          <a:prstGeom prst="rect">
            <a:avLst/>
          </a:prstGeom>
          <a:solidFill>
            <a:srgbClr val="EB9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107250AD-C872-4C55-8FE1-C7B48D78D99C}"/>
              </a:ext>
            </a:extLst>
          </p:cNvPr>
          <p:cNvSpPr/>
          <p:nvPr/>
        </p:nvSpPr>
        <p:spPr>
          <a:xfrm rot="361443">
            <a:off x="3116490" y="2868016"/>
            <a:ext cx="2029696" cy="1236358"/>
          </a:xfrm>
          <a:prstGeom prst="roundRect">
            <a:avLst>
              <a:gd name="adj" fmla="val 5859"/>
            </a:avLst>
          </a:prstGeom>
          <a:solidFill>
            <a:srgbClr val="F1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8AD0CF8-DBB9-4DAD-9C44-8A426451177D}"/>
              </a:ext>
            </a:extLst>
          </p:cNvPr>
          <p:cNvSpPr txBox="1"/>
          <p:nvPr/>
        </p:nvSpPr>
        <p:spPr>
          <a:xfrm>
            <a:off x="4972763" y="363077"/>
            <a:ext cx="8470809" cy="1200329"/>
          </a:xfrm>
          <a:prstGeom prst="rect">
            <a:avLst/>
          </a:prstGeom>
          <a:noFill/>
        </p:spPr>
        <p:txBody>
          <a:bodyPr wrap="square">
            <a:spAutoFit/>
          </a:bodyPr>
          <a:lstStyle/>
          <a:p>
            <a:r>
              <a:rPr lang="en-US" sz="3600" b="1" dirty="0"/>
              <a:t>It’s your chance to pretend to be</a:t>
            </a:r>
          </a:p>
          <a:p>
            <a:r>
              <a:rPr lang="en-US" sz="3600" b="1" dirty="0"/>
              <a:t>a famous celebrity!</a:t>
            </a:r>
            <a:endParaRPr lang="en-GB" sz="3600" b="1" dirty="0"/>
          </a:p>
        </p:txBody>
      </p:sp>
      <p:sp>
        <p:nvSpPr>
          <p:cNvPr id="2" name="Title 1">
            <a:extLst>
              <a:ext uri="{FF2B5EF4-FFF2-40B4-BE49-F238E27FC236}">
                <a16:creationId xmlns:a16="http://schemas.microsoft.com/office/drawing/2014/main" id="{056C4F25-6C72-4B68-8015-C0428EDE0C37}"/>
              </a:ext>
            </a:extLst>
          </p:cNvPr>
          <p:cNvSpPr>
            <a:spLocks noGrp="1"/>
          </p:cNvSpPr>
          <p:nvPr>
            <p:ph type="ctrTitle"/>
          </p:nvPr>
        </p:nvSpPr>
        <p:spPr>
          <a:xfrm rot="21383184">
            <a:off x="2769193" y="4711810"/>
            <a:ext cx="2824518" cy="1544216"/>
          </a:xfrm>
        </p:spPr>
        <p:txBody>
          <a:bodyPr>
            <a:noAutofit/>
          </a:bodyPr>
          <a:lstStyle/>
          <a:p>
            <a:r>
              <a:rPr lang="en-US" sz="4800" b="1" dirty="0">
                <a:solidFill>
                  <a:schemeClr val="tx1">
                    <a:lumMod val="75000"/>
                    <a:lumOff val="25000"/>
                  </a:schemeClr>
                </a:solidFill>
                <a:latin typeface="Cooper Black" panose="0208090404030B020404" pitchFamily="18" charset="0"/>
              </a:rPr>
              <a:t>It’s</a:t>
            </a:r>
            <a:br>
              <a:rPr lang="en-US" sz="4800" b="1" dirty="0">
                <a:solidFill>
                  <a:schemeClr val="tx1">
                    <a:lumMod val="75000"/>
                    <a:lumOff val="25000"/>
                  </a:schemeClr>
                </a:solidFill>
                <a:latin typeface="Cooper Black" panose="0208090404030B020404" pitchFamily="18" charset="0"/>
              </a:rPr>
            </a:br>
            <a:r>
              <a:rPr lang="en-US" sz="4800" b="1" dirty="0">
                <a:solidFill>
                  <a:schemeClr val="tx1">
                    <a:lumMod val="75000"/>
                    <a:lumOff val="25000"/>
                  </a:schemeClr>
                </a:solidFill>
                <a:latin typeface="Cooper Black" panose="0208090404030B020404" pitchFamily="18" charset="0"/>
              </a:rPr>
              <a:t>Game</a:t>
            </a:r>
            <a:br>
              <a:rPr lang="en-US" sz="4800" b="1" dirty="0">
                <a:solidFill>
                  <a:schemeClr val="tx1">
                    <a:lumMod val="75000"/>
                    <a:lumOff val="25000"/>
                  </a:schemeClr>
                </a:solidFill>
                <a:latin typeface="Cooper Black" panose="0208090404030B020404" pitchFamily="18" charset="0"/>
              </a:rPr>
            </a:br>
            <a:r>
              <a:rPr lang="en-US" sz="4800" b="1" dirty="0">
                <a:solidFill>
                  <a:schemeClr val="tx1">
                    <a:lumMod val="75000"/>
                    <a:lumOff val="25000"/>
                  </a:schemeClr>
                </a:solidFill>
                <a:latin typeface="Cooper Black" panose="0208090404030B020404" pitchFamily="18" charset="0"/>
              </a:rPr>
              <a:t>Time!</a:t>
            </a:r>
            <a:br>
              <a:rPr lang="en-US" sz="4800" b="1" dirty="0">
                <a:solidFill>
                  <a:schemeClr val="tx1">
                    <a:lumMod val="75000"/>
                    <a:lumOff val="25000"/>
                  </a:schemeClr>
                </a:solidFill>
                <a:latin typeface="Cooper Black" panose="0208090404030B020404" pitchFamily="18" charset="0"/>
              </a:rPr>
            </a:br>
            <a:br>
              <a:rPr lang="en-US" sz="4800" b="1" dirty="0">
                <a:solidFill>
                  <a:schemeClr val="tx1">
                    <a:lumMod val="75000"/>
                    <a:lumOff val="25000"/>
                  </a:schemeClr>
                </a:solidFill>
                <a:latin typeface="Cooper Black" panose="0208090404030B020404" pitchFamily="18" charset="0"/>
              </a:rPr>
            </a:br>
            <a:br>
              <a:rPr lang="en-US" sz="4800" b="1" dirty="0">
                <a:solidFill>
                  <a:schemeClr val="tx1">
                    <a:lumMod val="75000"/>
                    <a:lumOff val="25000"/>
                  </a:schemeClr>
                </a:solidFill>
                <a:latin typeface="Cooper Black" panose="0208090404030B020404" pitchFamily="18" charset="0"/>
              </a:rPr>
            </a:br>
            <a:endParaRPr lang="en-GB" sz="4800" b="1" dirty="0">
              <a:solidFill>
                <a:schemeClr val="tx1">
                  <a:lumMod val="75000"/>
                  <a:lumOff val="25000"/>
                </a:schemeClr>
              </a:solidFill>
              <a:latin typeface="Cooper Black" panose="0208090404030B020404" pitchFamily="18" charset="0"/>
            </a:endParaRPr>
          </a:p>
        </p:txBody>
      </p:sp>
      <p:sp>
        <p:nvSpPr>
          <p:cNvPr id="4" name="Footer Placeholder 3">
            <a:extLst>
              <a:ext uri="{FF2B5EF4-FFF2-40B4-BE49-F238E27FC236}">
                <a16:creationId xmlns:a16="http://schemas.microsoft.com/office/drawing/2014/main" id="{7A6AC4C5-4DE0-4B05-A734-E28E606E67BA}"/>
              </a:ext>
            </a:extLst>
          </p:cNvPr>
          <p:cNvSpPr>
            <a:spLocks noGrp="1"/>
          </p:cNvSpPr>
          <p:nvPr>
            <p:ph type="ftr" sz="quarter" idx="11"/>
          </p:nvPr>
        </p:nvSpPr>
        <p:spPr>
          <a:xfrm>
            <a:off x="20515" y="6343502"/>
            <a:ext cx="5902569" cy="365125"/>
          </a:xfrm>
        </p:spPr>
        <p:txBody>
          <a:bodyPr/>
          <a:lstStyle/>
          <a:p>
            <a:r>
              <a:rPr lang="en-US" dirty="0"/>
              <a:t>All Rights reserved. © Young Leaders Academy. www.youngleadersacademy.co.uk</a:t>
            </a:r>
            <a:endParaRPr lang="en-GB" dirty="0"/>
          </a:p>
        </p:txBody>
      </p:sp>
      <p:sp>
        <p:nvSpPr>
          <p:cNvPr id="13" name="TextBox 12">
            <a:extLst>
              <a:ext uri="{FF2B5EF4-FFF2-40B4-BE49-F238E27FC236}">
                <a16:creationId xmlns:a16="http://schemas.microsoft.com/office/drawing/2014/main" id="{573FE8A5-AF15-4235-B9EC-D3FEF78F9DFE}"/>
              </a:ext>
            </a:extLst>
          </p:cNvPr>
          <p:cNvSpPr txBox="1"/>
          <p:nvPr/>
        </p:nvSpPr>
        <p:spPr>
          <a:xfrm>
            <a:off x="7504592" y="5680336"/>
            <a:ext cx="5113175" cy="523220"/>
          </a:xfrm>
          <a:prstGeom prst="rect">
            <a:avLst/>
          </a:prstGeom>
          <a:noFill/>
        </p:spPr>
        <p:txBody>
          <a:bodyPr wrap="square" rtlCol="0">
            <a:spAutoFit/>
          </a:bodyPr>
          <a:lstStyle/>
          <a:p>
            <a:r>
              <a:rPr lang="en-US" sz="2800" b="1" dirty="0"/>
              <a:t>Youtuber &amp; Interviewer</a:t>
            </a:r>
          </a:p>
        </p:txBody>
      </p:sp>
      <p:pic>
        <p:nvPicPr>
          <p:cNvPr id="11" name="Graphic 10" descr="Sport balls">
            <a:extLst>
              <a:ext uri="{FF2B5EF4-FFF2-40B4-BE49-F238E27FC236}">
                <a16:creationId xmlns:a16="http://schemas.microsoft.com/office/drawing/2014/main" id="{4C332D9D-F94A-4A6B-9811-39337AEC96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8521" y="2162088"/>
            <a:ext cx="914400" cy="914400"/>
          </a:xfrm>
          <a:prstGeom prst="rect">
            <a:avLst/>
          </a:prstGeom>
        </p:spPr>
      </p:pic>
      <p:pic>
        <p:nvPicPr>
          <p:cNvPr id="15" name="Graphic 14" descr="Classroom">
            <a:extLst>
              <a:ext uri="{FF2B5EF4-FFF2-40B4-BE49-F238E27FC236}">
                <a16:creationId xmlns:a16="http://schemas.microsoft.com/office/drawing/2014/main" id="{6D324944-1001-4B62-902B-BF8B4E778D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42938" y="3291600"/>
            <a:ext cx="914400" cy="914400"/>
          </a:xfrm>
          <a:prstGeom prst="rect">
            <a:avLst/>
          </a:prstGeom>
        </p:spPr>
      </p:pic>
      <p:pic>
        <p:nvPicPr>
          <p:cNvPr id="19" name="Graphic 18" descr="Boardroom">
            <a:extLst>
              <a:ext uri="{FF2B5EF4-FFF2-40B4-BE49-F238E27FC236}">
                <a16:creationId xmlns:a16="http://schemas.microsoft.com/office/drawing/2014/main" id="{7AB30A4C-5F6E-49B6-A9DA-C987FC5DD6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2938" y="4420356"/>
            <a:ext cx="914400" cy="914400"/>
          </a:xfrm>
          <a:prstGeom prst="rect">
            <a:avLst/>
          </a:prstGeom>
        </p:spPr>
      </p:pic>
      <p:pic>
        <p:nvPicPr>
          <p:cNvPr id="21" name="Graphic 20" descr="Presentation with media">
            <a:extLst>
              <a:ext uri="{FF2B5EF4-FFF2-40B4-BE49-F238E27FC236}">
                <a16:creationId xmlns:a16="http://schemas.microsoft.com/office/drawing/2014/main" id="{EC4ACD1B-66F9-4E4C-BD90-372C2F6C0B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07378" y="5549112"/>
            <a:ext cx="914400" cy="914400"/>
          </a:xfrm>
          <a:prstGeom prst="rect">
            <a:avLst/>
          </a:prstGeom>
        </p:spPr>
      </p:pic>
      <p:sp>
        <p:nvSpPr>
          <p:cNvPr id="23" name="TextBox 22">
            <a:extLst>
              <a:ext uri="{FF2B5EF4-FFF2-40B4-BE49-F238E27FC236}">
                <a16:creationId xmlns:a16="http://schemas.microsoft.com/office/drawing/2014/main" id="{0EA1A5BF-405F-4554-A4B5-1602E01F109A}"/>
              </a:ext>
            </a:extLst>
          </p:cNvPr>
          <p:cNvSpPr txBox="1"/>
          <p:nvPr/>
        </p:nvSpPr>
        <p:spPr>
          <a:xfrm>
            <a:off x="7569519" y="2430386"/>
            <a:ext cx="7391400" cy="523220"/>
          </a:xfrm>
          <a:prstGeom prst="rect">
            <a:avLst/>
          </a:prstGeom>
          <a:noFill/>
        </p:spPr>
        <p:txBody>
          <a:bodyPr wrap="square">
            <a:spAutoFit/>
          </a:bodyPr>
          <a:lstStyle/>
          <a:p>
            <a:r>
              <a:rPr lang="en-US" sz="2800" b="1" dirty="0"/>
              <a:t>Sports Star &amp; Interviewer</a:t>
            </a:r>
          </a:p>
        </p:txBody>
      </p:sp>
      <p:sp>
        <p:nvSpPr>
          <p:cNvPr id="24" name="TextBox 23">
            <a:extLst>
              <a:ext uri="{FF2B5EF4-FFF2-40B4-BE49-F238E27FC236}">
                <a16:creationId xmlns:a16="http://schemas.microsoft.com/office/drawing/2014/main" id="{B3596CB7-A611-445E-966F-FA8CA973898E}"/>
              </a:ext>
            </a:extLst>
          </p:cNvPr>
          <p:cNvSpPr txBox="1"/>
          <p:nvPr/>
        </p:nvSpPr>
        <p:spPr>
          <a:xfrm>
            <a:off x="7502978" y="3466249"/>
            <a:ext cx="4020866" cy="954107"/>
          </a:xfrm>
          <a:prstGeom prst="rect">
            <a:avLst/>
          </a:prstGeom>
          <a:noFill/>
        </p:spPr>
        <p:txBody>
          <a:bodyPr wrap="square" rtlCol="0">
            <a:spAutoFit/>
          </a:bodyPr>
          <a:lstStyle/>
          <a:p>
            <a:r>
              <a:rPr lang="en-US" sz="2800" b="1" dirty="0"/>
              <a:t>Teacher &amp; Student</a:t>
            </a:r>
          </a:p>
          <a:p>
            <a:endParaRPr lang="en-GB" sz="2800" dirty="0"/>
          </a:p>
        </p:txBody>
      </p:sp>
      <p:sp>
        <p:nvSpPr>
          <p:cNvPr id="25" name="TextBox 24">
            <a:extLst>
              <a:ext uri="{FF2B5EF4-FFF2-40B4-BE49-F238E27FC236}">
                <a16:creationId xmlns:a16="http://schemas.microsoft.com/office/drawing/2014/main" id="{91004E91-B4FE-4C76-9B29-A15E14F1EF6E}"/>
              </a:ext>
            </a:extLst>
          </p:cNvPr>
          <p:cNvSpPr txBox="1"/>
          <p:nvPr/>
        </p:nvSpPr>
        <p:spPr>
          <a:xfrm>
            <a:off x="7502978" y="4595005"/>
            <a:ext cx="4918196" cy="954107"/>
          </a:xfrm>
          <a:prstGeom prst="rect">
            <a:avLst/>
          </a:prstGeom>
          <a:noFill/>
        </p:spPr>
        <p:txBody>
          <a:bodyPr wrap="square" rtlCol="0">
            <a:spAutoFit/>
          </a:bodyPr>
          <a:lstStyle/>
          <a:p>
            <a:r>
              <a:rPr lang="en-US" sz="2800" b="1" dirty="0"/>
              <a:t>Business Person &amp; Customer</a:t>
            </a:r>
          </a:p>
          <a:p>
            <a:endParaRPr lang="en-GB" sz="2800" dirty="0"/>
          </a:p>
        </p:txBody>
      </p:sp>
    </p:spTree>
    <p:extLst>
      <p:ext uri="{BB962C8B-B14F-4D97-AF65-F5344CB8AC3E}">
        <p14:creationId xmlns:p14="http://schemas.microsoft.com/office/powerpoint/2010/main" val="63065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
            <a:extLst>
              <a:ext uri="{FF2B5EF4-FFF2-40B4-BE49-F238E27FC236}">
                <a16:creationId xmlns:a16="http://schemas.microsoft.com/office/drawing/2014/main" id="{736941C5-A6FE-45A7-986C-EC904FA47FF2}"/>
              </a:ext>
            </a:extLst>
          </p:cNvPr>
          <p:cNvSpPr>
            <a:spLocks noGrp="1"/>
          </p:cNvSpPr>
          <p:nvPr>
            <p:ph type="ftr" sz="quarter" idx="11"/>
          </p:nvPr>
        </p:nvSpPr>
        <p:spPr>
          <a:xfrm>
            <a:off x="6841824" y="6260138"/>
            <a:ext cx="5233063" cy="527403"/>
          </a:xfrm>
        </p:spPr>
        <p:txBody>
          <a:bodyPr/>
          <a:lstStyle/>
          <a:p>
            <a:r>
              <a:rPr lang="en-US" dirty="0"/>
              <a:t>All Rights reserved. © Young Leaders Academy. www.youngleadersacademy.co.uk</a:t>
            </a:r>
            <a:endParaRPr lang="en-GB" dirty="0"/>
          </a:p>
        </p:txBody>
      </p:sp>
      <p:pic>
        <p:nvPicPr>
          <p:cNvPr id="24" name="Picture 23">
            <a:extLst>
              <a:ext uri="{FF2B5EF4-FFF2-40B4-BE49-F238E27FC236}">
                <a16:creationId xmlns:a16="http://schemas.microsoft.com/office/drawing/2014/main" id="{E686809C-6A2F-4FE1-8BE8-49D1C8B6F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117" y="1980741"/>
            <a:ext cx="1636791" cy="1636791"/>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E7D5E4F2-42C0-428B-94BE-9D0B5EDD6F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29938" y="2009547"/>
            <a:ext cx="1636791" cy="1636791"/>
          </a:xfrm>
          <a:prstGeom prst="rect">
            <a:avLst/>
          </a:prstGeom>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08DAFB50-066D-4B6E-A2FE-027EA93244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42759" y="2032214"/>
            <a:ext cx="1636791" cy="1636791"/>
          </a:xfrm>
          <a:prstGeom prst="rect">
            <a:avLst/>
          </a:prstGeom>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100E1F6E-75FA-46D8-9146-904D3E5DF87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721375" y="4223653"/>
            <a:ext cx="1636791" cy="1636791"/>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CFCE4CA8-C9A2-4E47-A0F3-FC044A8D3A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34196" y="4223653"/>
            <a:ext cx="1636791" cy="1636791"/>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01C8F4DF-C442-45AF-859E-8F27A601034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04387" y="2032214"/>
            <a:ext cx="1636791" cy="1636791"/>
          </a:xfrm>
          <a:prstGeom prst="rect">
            <a:avLst/>
          </a:prstGeom>
          <a:effectLst>
            <a:outerShdw blurRad="50800" dist="38100" dir="2700000" algn="tl" rotWithShape="0">
              <a:prstClr val="black">
                <a:alpha val="40000"/>
              </a:prstClr>
            </a:outerShdw>
          </a:effectLst>
        </p:spPr>
      </p:pic>
      <p:pic>
        <p:nvPicPr>
          <p:cNvPr id="42" name="Picture 41">
            <a:extLst>
              <a:ext uri="{FF2B5EF4-FFF2-40B4-BE49-F238E27FC236}">
                <a16:creationId xmlns:a16="http://schemas.microsoft.com/office/drawing/2014/main" id="{D6B55AD1-9F55-4266-88A3-4E1F2F34042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147017" y="4223653"/>
            <a:ext cx="1636791" cy="1636791"/>
          </a:xfrm>
          <a:prstGeom prst="rect">
            <a:avLst/>
          </a:prstGeom>
          <a:effectLst>
            <a:outerShdw blurRad="50800" dist="38100" dir="2700000" algn="tl" rotWithShape="0">
              <a:prstClr val="black">
                <a:alpha val="40000"/>
              </a:prstClr>
            </a:outerShdw>
          </a:effectLst>
        </p:spPr>
      </p:pic>
      <p:sp>
        <p:nvSpPr>
          <p:cNvPr id="44" name="Title 1">
            <a:extLst>
              <a:ext uri="{FF2B5EF4-FFF2-40B4-BE49-F238E27FC236}">
                <a16:creationId xmlns:a16="http://schemas.microsoft.com/office/drawing/2014/main" id="{0DE68F24-ECC5-4DAA-8A7B-F25390DFC325}"/>
              </a:ext>
            </a:extLst>
          </p:cNvPr>
          <p:cNvSpPr txBox="1">
            <a:spLocks/>
          </p:cNvSpPr>
          <p:nvPr/>
        </p:nvSpPr>
        <p:spPr>
          <a:xfrm>
            <a:off x="1091682" y="300388"/>
            <a:ext cx="10008636" cy="11548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effectLst>
                  <a:outerShdw blurRad="50800" dist="38100" dir="2700000" algn="tl" rotWithShape="0">
                    <a:prstClr val="black">
                      <a:alpha val="40000"/>
                    </a:prstClr>
                  </a:outerShdw>
                </a:effectLst>
              </a:rPr>
              <a:t>You Will Earn Badges, Points and Ranks!</a:t>
            </a:r>
            <a:endParaRPr lang="en-GB" sz="48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6598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1)">
                                      <p:cBhvr>
                                        <p:cTn id="11" dur="2000"/>
                                        <p:tgtEl>
                                          <p:spTgt spid="27"/>
                                        </p:tgtEl>
                                      </p:cBhvr>
                                    </p:animEffect>
                                  </p:childTnLst>
                                </p:cTn>
                              </p:par>
                            </p:childTnLst>
                          </p:cTn>
                        </p:par>
                        <p:par>
                          <p:cTn id="12" fill="hold">
                            <p:stCondLst>
                              <p:cond delay="4000"/>
                            </p:stCondLst>
                            <p:childTnLst>
                              <p:par>
                                <p:cTn id="13" presetID="14" presetClass="entr" presetSubtype="1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par>
                          <p:cTn id="16" fill="hold">
                            <p:stCondLst>
                              <p:cond delay="4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par>
                          <p:cTn id="23" fill="hold">
                            <p:stCondLst>
                              <p:cond delay="5500"/>
                            </p:stCondLst>
                            <p:childTnLst>
                              <p:par>
                                <p:cTn id="24" presetID="1" presetClass="entr" presetSubtype="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par>
                          <p:cTn id="26" fill="hold">
                            <p:stCondLst>
                              <p:cond delay="5500"/>
                            </p:stCondLst>
                            <p:childTnLst>
                              <p:par>
                                <p:cTn id="27" presetID="2" presetClass="entr" presetSubtype="4"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par>
                          <p:cTn id="31" fill="hold">
                            <p:stCondLst>
                              <p:cond delay="6000"/>
                            </p:stCondLst>
                            <p:childTnLst>
                              <p:par>
                                <p:cTn id="32" presetID="16" presetClass="entr" presetSubtype="21"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
            <a:extLst>
              <a:ext uri="{FF2B5EF4-FFF2-40B4-BE49-F238E27FC236}">
                <a16:creationId xmlns:a16="http://schemas.microsoft.com/office/drawing/2014/main" id="{736941C5-A6FE-45A7-986C-EC904FA47FF2}"/>
              </a:ext>
            </a:extLst>
          </p:cNvPr>
          <p:cNvSpPr>
            <a:spLocks noGrp="1"/>
          </p:cNvSpPr>
          <p:nvPr>
            <p:ph type="ftr" sz="quarter" idx="11"/>
          </p:nvPr>
        </p:nvSpPr>
        <p:spPr>
          <a:xfrm>
            <a:off x="6841824" y="6271023"/>
            <a:ext cx="5233063" cy="527403"/>
          </a:xfrm>
        </p:spPr>
        <p:txBody>
          <a:bodyPr/>
          <a:lstStyle/>
          <a:p>
            <a:r>
              <a:rPr lang="en-US" dirty="0"/>
              <a:t>All Rights reserved. © Young Leaders Academy. www.youngleadersacademy.co.uk</a:t>
            </a:r>
            <a:endParaRPr lang="en-GB" dirty="0"/>
          </a:p>
        </p:txBody>
      </p:sp>
      <p:grpSp>
        <p:nvGrpSpPr>
          <p:cNvPr id="18" name="Group 17">
            <a:extLst>
              <a:ext uri="{FF2B5EF4-FFF2-40B4-BE49-F238E27FC236}">
                <a16:creationId xmlns:a16="http://schemas.microsoft.com/office/drawing/2014/main" id="{FCBFF8CD-4758-46D2-8BF7-68FEA75968E7}"/>
              </a:ext>
            </a:extLst>
          </p:cNvPr>
          <p:cNvGrpSpPr/>
          <p:nvPr/>
        </p:nvGrpSpPr>
        <p:grpSpPr>
          <a:xfrm>
            <a:off x="-204592" y="136197"/>
            <a:ext cx="7884133" cy="6472723"/>
            <a:chOff x="-789550" y="2328938"/>
            <a:chExt cx="7884133" cy="6472723"/>
          </a:xfrm>
        </p:grpSpPr>
        <p:pic>
          <p:nvPicPr>
            <p:cNvPr id="19" name="Picture 18">
              <a:extLst>
                <a:ext uri="{FF2B5EF4-FFF2-40B4-BE49-F238E27FC236}">
                  <a16:creationId xmlns:a16="http://schemas.microsoft.com/office/drawing/2014/main" id="{115A7B84-4CDA-497D-8D46-5AE9920F0DB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9550" y="2906395"/>
              <a:ext cx="7369083" cy="5895266"/>
            </a:xfrm>
            <a:prstGeom prst="rect">
              <a:avLst/>
            </a:prstGeom>
          </p:spPr>
        </p:pic>
        <p:pic>
          <p:nvPicPr>
            <p:cNvPr id="20" name="Graphic 19" descr="Marker">
              <a:extLst>
                <a:ext uri="{FF2B5EF4-FFF2-40B4-BE49-F238E27FC236}">
                  <a16:creationId xmlns:a16="http://schemas.microsoft.com/office/drawing/2014/main" id="{30CD954B-C6FE-424C-904B-0A36FBD7A8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5134" y="7887261"/>
              <a:ext cx="914400" cy="914400"/>
            </a:xfrm>
            <a:prstGeom prst="rect">
              <a:avLst/>
            </a:prstGeom>
          </p:spPr>
        </p:pic>
        <p:sp>
          <p:nvSpPr>
            <p:cNvPr id="21" name="TextBox 20">
              <a:extLst>
                <a:ext uri="{FF2B5EF4-FFF2-40B4-BE49-F238E27FC236}">
                  <a16:creationId xmlns:a16="http://schemas.microsoft.com/office/drawing/2014/main" id="{29F9A211-64DD-43BE-866D-0D9CBA45DEBB}"/>
                </a:ext>
              </a:extLst>
            </p:cNvPr>
            <p:cNvSpPr txBox="1"/>
            <p:nvPr/>
          </p:nvSpPr>
          <p:spPr>
            <a:xfrm>
              <a:off x="651933" y="7521277"/>
              <a:ext cx="1320800" cy="461665"/>
            </a:xfrm>
            <a:prstGeom prst="rect">
              <a:avLst/>
            </a:prstGeom>
            <a:noFill/>
          </p:spPr>
          <p:txBody>
            <a:bodyPr wrap="square" rtlCol="0">
              <a:spAutoFit/>
            </a:bodyPr>
            <a:lstStyle/>
            <a:p>
              <a:r>
                <a:rPr lang="en-US" sz="1200" b="1" dirty="0"/>
                <a:t>Module 1: </a:t>
              </a:r>
              <a:r>
                <a:rPr lang="en-US" sz="1200" dirty="0"/>
                <a:t>What Is Pitch Perfect?</a:t>
              </a:r>
              <a:endParaRPr lang="en-GB" sz="1200" dirty="0"/>
            </a:p>
          </p:txBody>
        </p:sp>
        <p:pic>
          <p:nvPicPr>
            <p:cNvPr id="22" name="Graphic 21" descr="Marker">
              <a:extLst>
                <a:ext uri="{FF2B5EF4-FFF2-40B4-BE49-F238E27FC236}">
                  <a16:creationId xmlns:a16="http://schemas.microsoft.com/office/drawing/2014/main" id="{F43AC381-31C9-4D68-8BE3-FD40F306E0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666" y="6845861"/>
              <a:ext cx="914400" cy="914400"/>
            </a:xfrm>
            <a:prstGeom prst="rect">
              <a:avLst/>
            </a:prstGeom>
          </p:spPr>
        </p:pic>
        <p:sp>
          <p:nvSpPr>
            <p:cNvPr id="23" name="TextBox 22">
              <a:extLst>
                <a:ext uri="{FF2B5EF4-FFF2-40B4-BE49-F238E27FC236}">
                  <a16:creationId xmlns:a16="http://schemas.microsoft.com/office/drawing/2014/main" id="{C4BF52D9-8F38-4950-9018-7775AFC19919}"/>
                </a:ext>
              </a:extLst>
            </p:cNvPr>
            <p:cNvSpPr txBox="1"/>
            <p:nvPr/>
          </p:nvSpPr>
          <p:spPr>
            <a:xfrm>
              <a:off x="5596466" y="6479875"/>
              <a:ext cx="1320800" cy="461665"/>
            </a:xfrm>
            <a:prstGeom prst="rect">
              <a:avLst/>
            </a:prstGeom>
            <a:noFill/>
          </p:spPr>
          <p:txBody>
            <a:bodyPr wrap="square" rtlCol="0">
              <a:spAutoFit/>
            </a:bodyPr>
            <a:lstStyle/>
            <a:p>
              <a:r>
                <a:rPr lang="en-US" sz="1200" b="1" dirty="0"/>
                <a:t>Module 2: </a:t>
              </a:r>
              <a:r>
                <a:rPr lang="en-US" sz="1200" dirty="0"/>
                <a:t>Just Standing Up</a:t>
              </a:r>
              <a:endParaRPr lang="en-GB" sz="1200" dirty="0"/>
            </a:p>
          </p:txBody>
        </p:sp>
        <p:pic>
          <p:nvPicPr>
            <p:cNvPr id="24" name="Picture 23">
              <a:extLst>
                <a:ext uri="{FF2B5EF4-FFF2-40B4-BE49-F238E27FC236}">
                  <a16:creationId xmlns:a16="http://schemas.microsoft.com/office/drawing/2014/main" id="{E686809C-6A2F-4FE1-8BE8-49D1C8B6F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6958" y="6997353"/>
              <a:ext cx="611415" cy="611415"/>
            </a:xfrm>
            <a:prstGeom prst="rect">
              <a:avLst/>
            </a:prstGeom>
          </p:spPr>
        </p:pic>
        <p:pic>
          <p:nvPicPr>
            <p:cNvPr id="25" name="Graphic 24" descr="Marker">
              <a:extLst>
                <a:ext uri="{FF2B5EF4-FFF2-40B4-BE49-F238E27FC236}">
                  <a16:creationId xmlns:a16="http://schemas.microsoft.com/office/drawing/2014/main" id="{E58AE4BD-F4EF-4D07-A5AB-17AE5C4F50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3579" y="6135586"/>
              <a:ext cx="914400" cy="914400"/>
            </a:xfrm>
            <a:prstGeom prst="rect">
              <a:avLst/>
            </a:prstGeom>
          </p:spPr>
        </p:pic>
        <p:sp>
          <p:nvSpPr>
            <p:cNvPr id="26" name="TextBox 25">
              <a:extLst>
                <a:ext uri="{FF2B5EF4-FFF2-40B4-BE49-F238E27FC236}">
                  <a16:creationId xmlns:a16="http://schemas.microsoft.com/office/drawing/2014/main" id="{3706855F-345A-4957-9B91-78B926BF9700}"/>
                </a:ext>
              </a:extLst>
            </p:cNvPr>
            <p:cNvSpPr txBox="1"/>
            <p:nvPr/>
          </p:nvSpPr>
          <p:spPr>
            <a:xfrm>
              <a:off x="314201" y="6350463"/>
              <a:ext cx="1320800" cy="646331"/>
            </a:xfrm>
            <a:prstGeom prst="rect">
              <a:avLst/>
            </a:prstGeom>
            <a:noFill/>
          </p:spPr>
          <p:txBody>
            <a:bodyPr wrap="square" rtlCol="0">
              <a:spAutoFit/>
            </a:bodyPr>
            <a:lstStyle/>
            <a:p>
              <a:r>
                <a:rPr lang="en-US" sz="1200" b="1" dirty="0"/>
                <a:t>Module 3: </a:t>
              </a:r>
              <a:r>
                <a:rPr lang="en-US" sz="1200" dirty="0"/>
                <a:t>One Minute Word Challenge</a:t>
              </a:r>
              <a:endParaRPr lang="en-GB" sz="1200" dirty="0"/>
            </a:p>
          </p:txBody>
        </p:sp>
        <p:pic>
          <p:nvPicPr>
            <p:cNvPr id="27" name="Picture 26">
              <a:extLst>
                <a:ext uri="{FF2B5EF4-FFF2-40B4-BE49-F238E27FC236}">
                  <a16:creationId xmlns:a16="http://schemas.microsoft.com/office/drawing/2014/main" id="{E7D5E4F2-42C0-428B-94BE-9D0B5EDD6FF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2452" y="6691645"/>
              <a:ext cx="611415" cy="611415"/>
            </a:xfrm>
            <a:prstGeom prst="rect">
              <a:avLst/>
            </a:prstGeom>
          </p:spPr>
        </p:pic>
        <p:pic>
          <p:nvPicPr>
            <p:cNvPr id="28" name="Graphic 27" descr="Marker">
              <a:extLst>
                <a:ext uri="{FF2B5EF4-FFF2-40B4-BE49-F238E27FC236}">
                  <a16:creationId xmlns:a16="http://schemas.microsoft.com/office/drawing/2014/main" id="{A9B72DF0-2781-487C-B3DA-A7A60AF7D0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7683" y="5497042"/>
              <a:ext cx="914400" cy="914400"/>
            </a:xfrm>
            <a:prstGeom prst="rect">
              <a:avLst/>
            </a:prstGeom>
          </p:spPr>
        </p:pic>
        <p:sp>
          <p:nvSpPr>
            <p:cNvPr id="29" name="TextBox 28">
              <a:extLst>
                <a:ext uri="{FF2B5EF4-FFF2-40B4-BE49-F238E27FC236}">
                  <a16:creationId xmlns:a16="http://schemas.microsoft.com/office/drawing/2014/main" id="{30A4B86E-FF8A-498A-8B52-6A3603EC31E0}"/>
                </a:ext>
              </a:extLst>
            </p:cNvPr>
            <p:cNvSpPr txBox="1"/>
            <p:nvPr/>
          </p:nvSpPr>
          <p:spPr>
            <a:xfrm>
              <a:off x="3739630" y="5025597"/>
              <a:ext cx="1773405" cy="461665"/>
            </a:xfrm>
            <a:prstGeom prst="rect">
              <a:avLst/>
            </a:prstGeom>
            <a:noFill/>
          </p:spPr>
          <p:txBody>
            <a:bodyPr wrap="square" rtlCol="0">
              <a:spAutoFit/>
            </a:bodyPr>
            <a:lstStyle/>
            <a:p>
              <a:r>
                <a:rPr lang="en-US" sz="1200" b="1" dirty="0"/>
                <a:t>Module 4: </a:t>
              </a:r>
              <a:r>
                <a:rPr lang="en-US" sz="1200" dirty="0"/>
                <a:t>Planning &amp; Preparing A Presentation</a:t>
              </a:r>
              <a:endParaRPr lang="en-GB" sz="1200" dirty="0"/>
            </a:p>
          </p:txBody>
        </p:sp>
        <p:pic>
          <p:nvPicPr>
            <p:cNvPr id="30" name="Picture 29">
              <a:extLst>
                <a:ext uri="{FF2B5EF4-FFF2-40B4-BE49-F238E27FC236}">
                  <a16:creationId xmlns:a16="http://schemas.microsoft.com/office/drawing/2014/main" id="{08DAFB50-066D-4B6E-A2FE-027EA932444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91976" y="5456675"/>
              <a:ext cx="611415" cy="611415"/>
            </a:xfrm>
            <a:prstGeom prst="rect">
              <a:avLst/>
            </a:prstGeom>
          </p:spPr>
        </p:pic>
        <p:pic>
          <p:nvPicPr>
            <p:cNvPr id="31" name="Graphic 30" descr="Marker">
              <a:extLst>
                <a:ext uri="{FF2B5EF4-FFF2-40B4-BE49-F238E27FC236}">
                  <a16:creationId xmlns:a16="http://schemas.microsoft.com/office/drawing/2014/main" id="{0F243E40-3EE1-4D38-9D6E-61B9ABB475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895" y="3850097"/>
              <a:ext cx="914400" cy="914400"/>
            </a:xfrm>
            <a:prstGeom prst="rect">
              <a:avLst/>
            </a:prstGeom>
          </p:spPr>
        </p:pic>
        <p:sp>
          <p:nvSpPr>
            <p:cNvPr id="32" name="TextBox 31">
              <a:extLst>
                <a:ext uri="{FF2B5EF4-FFF2-40B4-BE49-F238E27FC236}">
                  <a16:creationId xmlns:a16="http://schemas.microsoft.com/office/drawing/2014/main" id="{5696737A-ED3D-4289-839A-1A63D844095C}"/>
                </a:ext>
              </a:extLst>
            </p:cNvPr>
            <p:cNvSpPr txBox="1"/>
            <p:nvPr/>
          </p:nvSpPr>
          <p:spPr>
            <a:xfrm>
              <a:off x="59733" y="3436272"/>
              <a:ext cx="1320800" cy="461665"/>
            </a:xfrm>
            <a:prstGeom prst="rect">
              <a:avLst/>
            </a:prstGeom>
            <a:noFill/>
          </p:spPr>
          <p:txBody>
            <a:bodyPr wrap="square" rtlCol="0">
              <a:spAutoFit/>
            </a:bodyPr>
            <a:lstStyle/>
            <a:p>
              <a:r>
                <a:rPr lang="en-US" sz="1200" b="1" dirty="0"/>
                <a:t>Module 5: </a:t>
              </a:r>
              <a:r>
                <a:rPr lang="en-US" sz="1200" dirty="0"/>
                <a:t>Using Your Voice &amp; Body</a:t>
              </a:r>
              <a:endParaRPr lang="en-GB" sz="1200" dirty="0"/>
            </a:p>
          </p:txBody>
        </p:sp>
        <p:pic>
          <p:nvPicPr>
            <p:cNvPr id="33" name="Picture 32">
              <a:extLst>
                <a:ext uri="{FF2B5EF4-FFF2-40B4-BE49-F238E27FC236}">
                  <a16:creationId xmlns:a16="http://schemas.microsoft.com/office/drawing/2014/main" id="{100E1F6E-75FA-46D8-9146-904D3E5DF87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1934" y="3997694"/>
              <a:ext cx="611415" cy="611415"/>
            </a:xfrm>
            <a:prstGeom prst="rect">
              <a:avLst/>
            </a:prstGeom>
          </p:spPr>
        </p:pic>
        <p:pic>
          <p:nvPicPr>
            <p:cNvPr id="34" name="Graphic 33" descr="Marker">
              <a:extLst>
                <a:ext uri="{FF2B5EF4-FFF2-40B4-BE49-F238E27FC236}">
                  <a16:creationId xmlns:a16="http://schemas.microsoft.com/office/drawing/2014/main" id="{96F1A243-12AE-43FC-BC07-724A431A0F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00587" y="3803829"/>
              <a:ext cx="914400" cy="914400"/>
            </a:xfrm>
            <a:prstGeom prst="rect">
              <a:avLst/>
            </a:prstGeom>
          </p:spPr>
        </p:pic>
        <p:sp>
          <p:nvSpPr>
            <p:cNvPr id="35" name="TextBox 34">
              <a:extLst>
                <a:ext uri="{FF2B5EF4-FFF2-40B4-BE49-F238E27FC236}">
                  <a16:creationId xmlns:a16="http://schemas.microsoft.com/office/drawing/2014/main" id="{08B2C02B-5715-4175-9534-679ED932F75B}"/>
                </a:ext>
              </a:extLst>
            </p:cNvPr>
            <p:cNvSpPr txBox="1"/>
            <p:nvPr/>
          </p:nvSpPr>
          <p:spPr>
            <a:xfrm>
              <a:off x="3290059" y="4145107"/>
              <a:ext cx="1773405" cy="461665"/>
            </a:xfrm>
            <a:prstGeom prst="rect">
              <a:avLst/>
            </a:prstGeom>
            <a:noFill/>
          </p:spPr>
          <p:txBody>
            <a:bodyPr wrap="square" rtlCol="0">
              <a:spAutoFit/>
            </a:bodyPr>
            <a:lstStyle/>
            <a:p>
              <a:r>
                <a:rPr lang="en-US" sz="1200" b="1" dirty="0"/>
                <a:t>Module 6: </a:t>
              </a:r>
              <a:r>
                <a:rPr lang="en-US" sz="1200" dirty="0"/>
                <a:t>Your 1</a:t>
              </a:r>
              <a:r>
                <a:rPr lang="en-US" sz="1200" baseline="30000" dirty="0"/>
                <a:t>st</a:t>
              </a:r>
              <a:r>
                <a:rPr lang="en-US" sz="1200" dirty="0"/>
                <a:t> Speech</a:t>
              </a:r>
              <a:endParaRPr lang="en-GB" sz="1200" dirty="0"/>
            </a:p>
          </p:txBody>
        </p:sp>
        <p:pic>
          <p:nvPicPr>
            <p:cNvPr id="36" name="Picture 35">
              <a:extLst>
                <a:ext uri="{FF2B5EF4-FFF2-40B4-BE49-F238E27FC236}">
                  <a16:creationId xmlns:a16="http://schemas.microsoft.com/office/drawing/2014/main" id="{CFCE4CA8-C9A2-4E47-A0F3-FC044A8D3A3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678645" y="3982263"/>
              <a:ext cx="611415" cy="611415"/>
            </a:xfrm>
            <a:prstGeom prst="rect">
              <a:avLst/>
            </a:prstGeom>
          </p:spPr>
        </p:pic>
        <p:pic>
          <p:nvPicPr>
            <p:cNvPr id="37" name="Graphic 36" descr="Marker">
              <a:extLst>
                <a:ext uri="{FF2B5EF4-FFF2-40B4-BE49-F238E27FC236}">
                  <a16:creationId xmlns:a16="http://schemas.microsoft.com/office/drawing/2014/main" id="{4CF760C1-92AF-4B93-B6C7-9D36BF4FAF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1800" y="2817655"/>
              <a:ext cx="914400" cy="914400"/>
            </a:xfrm>
            <a:prstGeom prst="rect">
              <a:avLst/>
            </a:prstGeom>
          </p:spPr>
        </p:pic>
        <p:sp>
          <p:nvSpPr>
            <p:cNvPr id="38" name="TextBox 37">
              <a:extLst>
                <a:ext uri="{FF2B5EF4-FFF2-40B4-BE49-F238E27FC236}">
                  <a16:creationId xmlns:a16="http://schemas.microsoft.com/office/drawing/2014/main" id="{CD763F08-203B-4273-A3BE-662FF78CAD9E}"/>
                </a:ext>
              </a:extLst>
            </p:cNvPr>
            <p:cNvSpPr txBox="1"/>
            <p:nvPr/>
          </p:nvSpPr>
          <p:spPr>
            <a:xfrm>
              <a:off x="3156780" y="2355990"/>
              <a:ext cx="1458837" cy="461665"/>
            </a:xfrm>
            <a:prstGeom prst="rect">
              <a:avLst/>
            </a:prstGeom>
            <a:noFill/>
          </p:spPr>
          <p:txBody>
            <a:bodyPr wrap="square" rtlCol="0">
              <a:spAutoFit/>
            </a:bodyPr>
            <a:lstStyle/>
            <a:p>
              <a:r>
                <a:rPr lang="en-US" sz="1200" b="1" dirty="0"/>
                <a:t>Module 7: </a:t>
              </a:r>
              <a:r>
                <a:rPr lang="en-US" sz="1200" dirty="0"/>
                <a:t>Analysis &amp; Reflection</a:t>
              </a:r>
              <a:endParaRPr lang="en-GB" sz="1200" dirty="0"/>
            </a:p>
          </p:txBody>
        </p:sp>
        <p:pic>
          <p:nvPicPr>
            <p:cNvPr id="39" name="Picture 38">
              <a:extLst>
                <a:ext uri="{FF2B5EF4-FFF2-40B4-BE49-F238E27FC236}">
                  <a16:creationId xmlns:a16="http://schemas.microsoft.com/office/drawing/2014/main" id="{01C8F4DF-C442-45AF-859E-8F27A601034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739629" y="2965252"/>
              <a:ext cx="611415" cy="611415"/>
            </a:xfrm>
            <a:prstGeom prst="rect">
              <a:avLst/>
            </a:prstGeom>
          </p:spPr>
        </p:pic>
        <p:pic>
          <p:nvPicPr>
            <p:cNvPr id="40" name="Graphic 39" descr="Marker">
              <a:extLst>
                <a:ext uri="{FF2B5EF4-FFF2-40B4-BE49-F238E27FC236}">
                  <a16:creationId xmlns:a16="http://schemas.microsoft.com/office/drawing/2014/main" id="{30C5F010-D2D5-4A92-806E-D7C439D068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2112" y="2742763"/>
              <a:ext cx="914400" cy="914400"/>
            </a:xfrm>
            <a:prstGeom prst="rect">
              <a:avLst/>
            </a:prstGeom>
          </p:spPr>
        </p:pic>
        <p:sp>
          <p:nvSpPr>
            <p:cNvPr id="41" name="TextBox 40">
              <a:extLst>
                <a:ext uri="{FF2B5EF4-FFF2-40B4-BE49-F238E27FC236}">
                  <a16:creationId xmlns:a16="http://schemas.microsoft.com/office/drawing/2014/main" id="{A52C21E1-65AE-49EA-A42D-82132114439C}"/>
                </a:ext>
              </a:extLst>
            </p:cNvPr>
            <p:cNvSpPr txBox="1"/>
            <p:nvPr/>
          </p:nvSpPr>
          <p:spPr>
            <a:xfrm>
              <a:off x="5321178" y="2328938"/>
              <a:ext cx="1773405" cy="461665"/>
            </a:xfrm>
            <a:prstGeom prst="rect">
              <a:avLst/>
            </a:prstGeom>
            <a:noFill/>
          </p:spPr>
          <p:txBody>
            <a:bodyPr wrap="square" rtlCol="0">
              <a:spAutoFit/>
            </a:bodyPr>
            <a:lstStyle/>
            <a:p>
              <a:r>
                <a:rPr lang="en-US" sz="1200" b="1" dirty="0"/>
                <a:t>Module 8: </a:t>
              </a:r>
              <a:r>
                <a:rPr lang="en-US" sz="1200" dirty="0"/>
                <a:t>The Masterpiece</a:t>
              </a:r>
              <a:endParaRPr lang="en-GB" sz="1200" dirty="0"/>
            </a:p>
          </p:txBody>
        </p:sp>
        <p:pic>
          <p:nvPicPr>
            <p:cNvPr id="42" name="Picture 41">
              <a:extLst>
                <a:ext uri="{FF2B5EF4-FFF2-40B4-BE49-F238E27FC236}">
                  <a16:creationId xmlns:a16="http://schemas.microsoft.com/office/drawing/2014/main" id="{D6B55AD1-9F55-4266-88A3-4E1F2F34042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015190" y="2790603"/>
              <a:ext cx="611415" cy="611415"/>
            </a:xfrm>
            <a:prstGeom prst="rect">
              <a:avLst/>
            </a:prstGeom>
          </p:spPr>
        </p:pic>
      </p:grpSp>
      <p:sp>
        <p:nvSpPr>
          <p:cNvPr id="43" name="TextBox 42">
            <a:extLst>
              <a:ext uri="{FF2B5EF4-FFF2-40B4-BE49-F238E27FC236}">
                <a16:creationId xmlns:a16="http://schemas.microsoft.com/office/drawing/2014/main" id="{9C78D6D5-0160-4781-8C9B-D65873BCEDC9}"/>
              </a:ext>
            </a:extLst>
          </p:cNvPr>
          <p:cNvSpPr txBox="1"/>
          <p:nvPr/>
        </p:nvSpPr>
        <p:spPr>
          <a:xfrm>
            <a:off x="7502224" y="228797"/>
            <a:ext cx="4741333" cy="64620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599" b="1" dirty="0"/>
              <a:t>Your Route To Success</a:t>
            </a:r>
            <a:endParaRPr lang="en-GB" sz="3599" b="1" dirty="0"/>
          </a:p>
        </p:txBody>
      </p:sp>
      <p:cxnSp>
        <p:nvCxnSpPr>
          <p:cNvPr id="4" name="Straight Connector 3">
            <a:extLst>
              <a:ext uri="{FF2B5EF4-FFF2-40B4-BE49-F238E27FC236}">
                <a16:creationId xmlns:a16="http://schemas.microsoft.com/office/drawing/2014/main" id="{4D4F1398-49F3-4339-89DE-64BD438DE5F6}"/>
              </a:ext>
            </a:extLst>
          </p:cNvPr>
          <p:cNvCxnSpPr/>
          <p:nvPr/>
        </p:nvCxnSpPr>
        <p:spPr>
          <a:xfrm>
            <a:off x="7648201" y="1105721"/>
            <a:ext cx="0" cy="4646557"/>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45" name="TextBox 44">
            <a:extLst>
              <a:ext uri="{FF2B5EF4-FFF2-40B4-BE49-F238E27FC236}">
                <a16:creationId xmlns:a16="http://schemas.microsoft.com/office/drawing/2014/main" id="{1DB3AB2D-89E5-408E-B9B9-56BF529D89D7}"/>
              </a:ext>
            </a:extLst>
          </p:cNvPr>
          <p:cNvSpPr txBox="1"/>
          <p:nvPr/>
        </p:nvSpPr>
        <p:spPr>
          <a:xfrm>
            <a:off x="8226208" y="2571756"/>
            <a:ext cx="3657593" cy="1477328"/>
          </a:xfrm>
          <a:prstGeom prst="rect">
            <a:avLst/>
          </a:prstGeom>
          <a:noFill/>
        </p:spPr>
        <p:txBody>
          <a:bodyPr wrap="square" rtlCol="0">
            <a:spAutoFit/>
          </a:bodyPr>
          <a:lstStyle/>
          <a:p>
            <a:pPr algn="ctr"/>
            <a:r>
              <a:rPr lang="en-US" dirty="0"/>
              <a:t>You are one step from successfully completing </a:t>
            </a:r>
            <a:r>
              <a:rPr lang="en-US" b="1" dirty="0"/>
              <a:t>Module 1</a:t>
            </a:r>
            <a:r>
              <a:rPr lang="en-US" dirty="0"/>
              <a:t>. You can now earn points.</a:t>
            </a:r>
          </a:p>
          <a:p>
            <a:pPr algn="ctr"/>
            <a:endParaRPr lang="en-US" dirty="0"/>
          </a:p>
          <a:p>
            <a:pPr algn="ctr"/>
            <a:endParaRPr lang="en-GB" dirty="0"/>
          </a:p>
        </p:txBody>
      </p:sp>
      <p:pic>
        <p:nvPicPr>
          <p:cNvPr id="47" name="Picture 46">
            <a:extLst>
              <a:ext uri="{FF2B5EF4-FFF2-40B4-BE49-F238E27FC236}">
                <a16:creationId xmlns:a16="http://schemas.microsoft.com/office/drawing/2014/main" id="{FD4CEDA0-4D8A-41A9-ACBF-26D729721C99}"/>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938929" y="962958"/>
            <a:ext cx="1931401" cy="1711924"/>
          </a:xfrm>
          <a:prstGeom prst="rect">
            <a:avLst/>
          </a:prstGeom>
        </p:spPr>
      </p:pic>
      <p:sp>
        <p:nvSpPr>
          <p:cNvPr id="49" name="TextBox 48">
            <a:extLst>
              <a:ext uri="{FF2B5EF4-FFF2-40B4-BE49-F238E27FC236}">
                <a16:creationId xmlns:a16="http://schemas.microsoft.com/office/drawing/2014/main" id="{DE604F0F-B1AC-4B05-96A9-06C9ECA6AA51}"/>
              </a:ext>
            </a:extLst>
          </p:cNvPr>
          <p:cNvSpPr txBox="1"/>
          <p:nvPr/>
        </p:nvSpPr>
        <p:spPr>
          <a:xfrm>
            <a:off x="8226207" y="5064531"/>
            <a:ext cx="3657593" cy="646331"/>
          </a:xfrm>
          <a:prstGeom prst="rect">
            <a:avLst/>
          </a:prstGeom>
          <a:noFill/>
        </p:spPr>
        <p:txBody>
          <a:bodyPr wrap="square" rtlCol="0">
            <a:spAutoFit/>
          </a:bodyPr>
          <a:lstStyle/>
          <a:p>
            <a:pPr algn="ctr"/>
            <a:r>
              <a:rPr lang="en-GB" dirty="0"/>
              <a:t>Simply login online, complete Module 1 and you will earn points!</a:t>
            </a:r>
          </a:p>
        </p:txBody>
      </p:sp>
      <p:sp>
        <p:nvSpPr>
          <p:cNvPr id="46" name="Arrow: Left 45">
            <a:extLst>
              <a:ext uri="{FF2B5EF4-FFF2-40B4-BE49-F238E27FC236}">
                <a16:creationId xmlns:a16="http://schemas.microsoft.com/office/drawing/2014/main" id="{77A190C6-1DE2-4497-AFEF-7203B9A24EF1}"/>
              </a:ext>
            </a:extLst>
          </p:cNvPr>
          <p:cNvSpPr/>
          <p:nvPr/>
        </p:nvSpPr>
        <p:spPr>
          <a:xfrm>
            <a:off x="2538515" y="5618460"/>
            <a:ext cx="1634800" cy="1038869"/>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023782E3-C5A4-4F86-B4D1-4BA862D3DB9E}"/>
              </a:ext>
            </a:extLst>
          </p:cNvPr>
          <p:cNvSpPr txBox="1"/>
          <p:nvPr/>
        </p:nvSpPr>
        <p:spPr>
          <a:xfrm rot="21539019">
            <a:off x="2396225" y="5968323"/>
            <a:ext cx="2071415" cy="400110"/>
          </a:xfrm>
          <a:prstGeom prst="rect">
            <a:avLst/>
          </a:prstGeom>
          <a:noFill/>
        </p:spPr>
        <p:txBody>
          <a:bodyPr wrap="square" rtlCol="0">
            <a:spAutoFit/>
          </a:bodyPr>
          <a:lstStyle/>
          <a:p>
            <a:pPr algn="ctr"/>
            <a:r>
              <a:rPr lang="en-US" sz="2000" b="1" dirty="0">
                <a:solidFill>
                  <a:schemeClr val="bg1"/>
                </a:solidFill>
                <a:latin typeface="Bahnschrift Condensed" panose="020B0502040204020203" pitchFamily="34" charset="0"/>
              </a:rPr>
              <a:t>YOU ARE HERE!</a:t>
            </a:r>
            <a:endParaRPr lang="en-GB" sz="20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812464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4F25-6C72-4B68-8015-C0428EDE0C37}"/>
              </a:ext>
            </a:extLst>
          </p:cNvPr>
          <p:cNvSpPr>
            <a:spLocks noGrp="1"/>
          </p:cNvSpPr>
          <p:nvPr>
            <p:ph type="ctrTitle"/>
          </p:nvPr>
        </p:nvSpPr>
        <p:spPr>
          <a:xfrm>
            <a:off x="1524000" y="2133190"/>
            <a:ext cx="9372600" cy="2387600"/>
          </a:xfrm>
        </p:spPr>
        <p:txBody>
          <a:bodyPr>
            <a:noAutofit/>
          </a:bodyPr>
          <a:lstStyle/>
          <a:p>
            <a:pPr algn="l"/>
            <a:r>
              <a:rPr lang="en-US" sz="3200" b="1" dirty="0"/>
              <a:t>Access your account on the Young Leaders Academy website. Remember to upload work to the relevant place</a:t>
            </a:r>
            <a:br>
              <a:rPr lang="en-US" sz="3200" b="1" dirty="0"/>
            </a:br>
            <a:r>
              <a:rPr lang="en-US" sz="3200" b="1" dirty="0"/>
              <a:t>1. Login</a:t>
            </a:r>
            <a:br>
              <a:rPr lang="en-US" sz="3200" b="1" dirty="0"/>
            </a:br>
            <a:r>
              <a:rPr lang="en-US" sz="3200" b="1" dirty="0"/>
              <a:t>2. Watch the ‘What Is Pitch Perfect’ video</a:t>
            </a:r>
            <a:br>
              <a:rPr lang="en-US" sz="3200" b="1" dirty="0"/>
            </a:br>
            <a:r>
              <a:rPr lang="en-US" sz="3200" b="1" dirty="0"/>
              <a:t>3. Complete the quiz &amp; upload your work</a:t>
            </a:r>
            <a:br>
              <a:rPr lang="en-US" sz="3200" b="1" dirty="0"/>
            </a:br>
            <a:r>
              <a:rPr lang="en-US" sz="3200" b="1" dirty="0"/>
              <a:t>4. Earn badges, points and ranks for completing tasks</a:t>
            </a:r>
            <a:br>
              <a:rPr lang="en-US" sz="3200" dirty="0"/>
            </a:br>
            <a:endParaRPr lang="en-GB" sz="3200" dirty="0"/>
          </a:p>
        </p:txBody>
      </p:sp>
      <p:sp>
        <p:nvSpPr>
          <p:cNvPr id="5" name="TextBox 4">
            <a:extLst>
              <a:ext uri="{FF2B5EF4-FFF2-40B4-BE49-F238E27FC236}">
                <a16:creationId xmlns:a16="http://schemas.microsoft.com/office/drawing/2014/main" id="{B21F831B-9AE6-4B7F-A9A9-8E1D37FB3083}"/>
              </a:ext>
            </a:extLst>
          </p:cNvPr>
          <p:cNvSpPr txBox="1"/>
          <p:nvPr/>
        </p:nvSpPr>
        <p:spPr>
          <a:xfrm>
            <a:off x="1817914" y="364146"/>
            <a:ext cx="8567057" cy="1754326"/>
          </a:xfrm>
          <a:prstGeom prst="rect">
            <a:avLst/>
          </a:prstGeom>
          <a:noFill/>
        </p:spPr>
        <p:txBody>
          <a:bodyPr wrap="square" rtlCol="0">
            <a:spAutoFit/>
          </a:bodyPr>
          <a:lstStyle/>
          <a:p>
            <a:pPr algn="ctr"/>
            <a:r>
              <a:rPr lang="en-US" sz="5400" b="1" dirty="0"/>
              <a:t>Home / Extra Activity:</a:t>
            </a:r>
            <a:br>
              <a:rPr lang="en-US" sz="5400" b="1" dirty="0"/>
            </a:br>
            <a:endParaRPr lang="en-GB" sz="5400" dirty="0"/>
          </a:p>
        </p:txBody>
      </p:sp>
      <p:cxnSp>
        <p:nvCxnSpPr>
          <p:cNvPr id="10" name="Connector: Curved 9">
            <a:extLst>
              <a:ext uri="{FF2B5EF4-FFF2-40B4-BE49-F238E27FC236}">
                <a16:creationId xmlns:a16="http://schemas.microsoft.com/office/drawing/2014/main" id="{849A651B-1CD0-448C-9925-0A85E26B030C}"/>
              </a:ext>
            </a:extLst>
          </p:cNvPr>
          <p:cNvCxnSpPr>
            <a:cxnSpLocks/>
          </p:cNvCxnSpPr>
          <p:nvPr/>
        </p:nvCxnSpPr>
        <p:spPr>
          <a:xfrm>
            <a:off x="4992649" y="4237521"/>
            <a:ext cx="1785257" cy="1319907"/>
          </a:xfrm>
          <a:prstGeom prst="curvedConnector3">
            <a:avLst>
              <a:gd name="adj1" fmla="val 178049"/>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7114956-F431-4180-9FF0-9684DFB1475B}"/>
              </a:ext>
            </a:extLst>
          </p:cNvPr>
          <p:cNvGrpSpPr/>
          <p:nvPr/>
        </p:nvGrpSpPr>
        <p:grpSpPr>
          <a:xfrm rot="20679843">
            <a:off x="2952481" y="4379154"/>
            <a:ext cx="1911776" cy="1319907"/>
            <a:chOff x="2774852" y="3276730"/>
            <a:chExt cx="1911776" cy="1319907"/>
          </a:xfrm>
        </p:grpSpPr>
        <p:sp>
          <p:nvSpPr>
            <p:cNvPr id="18" name="Speech Bubble: Rectangle with Corners Rounded 17">
              <a:extLst>
                <a:ext uri="{FF2B5EF4-FFF2-40B4-BE49-F238E27FC236}">
                  <a16:creationId xmlns:a16="http://schemas.microsoft.com/office/drawing/2014/main" id="{8F5D4227-0017-4730-B418-0D28909C235F}"/>
                </a:ext>
              </a:extLst>
            </p:cNvPr>
            <p:cNvSpPr/>
            <p:nvPr/>
          </p:nvSpPr>
          <p:spPr>
            <a:xfrm>
              <a:off x="2774852" y="3276730"/>
              <a:ext cx="1911776" cy="131990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13C03B3-3EEE-4438-9B98-C61D76FF4588}"/>
                </a:ext>
              </a:extLst>
            </p:cNvPr>
            <p:cNvSpPr txBox="1"/>
            <p:nvPr/>
          </p:nvSpPr>
          <p:spPr>
            <a:xfrm>
              <a:off x="2922540" y="3613519"/>
              <a:ext cx="1616405"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dirty="0"/>
                <a:t>You will earn</a:t>
              </a:r>
            </a:p>
            <a:p>
              <a:pPr algn="ctr"/>
              <a:r>
                <a:rPr lang="en-US" dirty="0"/>
                <a:t>badges like this</a:t>
              </a:r>
              <a:endParaRPr lang="en-GB" dirty="0"/>
            </a:p>
          </p:txBody>
        </p:sp>
      </p:grpSp>
      <p:sp>
        <p:nvSpPr>
          <p:cNvPr id="9" name="Footer Placeholder 8">
            <a:extLst>
              <a:ext uri="{FF2B5EF4-FFF2-40B4-BE49-F238E27FC236}">
                <a16:creationId xmlns:a16="http://schemas.microsoft.com/office/drawing/2014/main" id="{2DD50B86-92BD-4540-A536-BB1C01CCF4D3}"/>
              </a:ext>
            </a:extLst>
          </p:cNvPr>
          <p:cNvSpPr>
            <a:spLocks noGrp="1"/>
          </p:cNvSpPr>
          <p:nvPr>
            <p:ph type="ftr" sz="quarter" idx="11"/>
          </p:nvPr>
        </p:nvSpPr>
        <p:spPr/>
        <p:txBody>
          <a:bodyPr/>
          <a:lstStyle/>
          <a:p>
            <a:r>
              <a:rPr lang="en-US"/>
              <a:t>All Rights reserved. © Young Leaders Academy. www.youngleadersacademy.co.uk</a:t>
            </a:r>
            <a:endParaRPr lang="en-GB" dirty="0"/>
          </a:p>
        </p:txBody>
      </p:sp>
      <p:pic>
        <p:nvPicPr>
          <p:cNvPr id="11" name="Picture 10">
            <a:extLst>
              <a:ext uri="{FF2B5EF4-FFF2-40B4-BE49-F238E27FC236}">
                <a16:creationId xmlns:a16="http://schemas.microsoft.com/office/drawing/2014/main" id="{04D53080-A71E-46C0-A445-DA78AC572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711" y="4614981"/>
            <a:ext cx="1219200" cy="1219200"/>
          </a:xfrm>
          <a:prstGeom prst="rect">
            <a:avLst/>
          </a:prstGeom>
        </p:spPr>
      </p:pic>
    </p:spTree>
    <p:extLst>
      <p:ext uri="{BB962C8B-B14F-4D97-AF65-F5344CB8AC3E}">
        <p14:creationId xmlns:p14="http://schemas.microsoft.com/office/powerpoint/2010/main" val="150591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1CA999-2E1E-4842-B9F2-187D660D87BA}"/>
              </a:ext>
            </a:extLst>
          </p:cNvPr>
          <p:cNvPicPr>
            <a:picLocks noChangeAspect="1"/>
          </p:cNvPicPr>
          <p:nvPr/>
        </p:nvPicPr>
        <p:blipFill rotWithShape="1">
          <a:blip r:embed="rId3">
            <a:extLst>
              <a:ext uri="{28A0092B-C50C-407E-A947-70E740481C1C}">
                <a14:useLocalDpi xmlns:a14="http://schemas.microsoft.com/office/drawing/2010/main" val="0"/>
              </a:ext>
            </a:extLst>
          </a:blip>
          <a:srcRect t="12783" r="11773" b="12783"/>
          <a:stretch/>
        </p:blipFill>
        <p:spPr>
          <a:xfrm>
            <a:off x="0" y="-1"/>
            <a:ext cx="13836631" cy="7783105"/>
          </a:xfrm>
          <a:prstGeom prst="rect">
            <a:avLst/>
          </a:prstGeom>
        </p:spPr>
      </p:pic>
      <p:sp>
        <p:nvSpPr>
          <p:cNvPr id="6" name="Title 1">
            <a:extLst>
              <a:ext uri="{FF2B5EF4-FFF2-40B4-BE49-F238E27FC236}">
                <a16:creationId xmlns:a16="http://schemas.microsoft.com/office/drawing/2014/main" id="{77820422-52E0-4DE5-BE02-27F7FC2D2A5C}"/>
              </a:ext>
            </a:extLst>
          </p:cNvPr>
          <p:cNvSpPr txBox="1">
            <a:spLocks/>
          </p:cNvSpPr>
          <p:nvPr/>
        </p:nvSpPr>
        <p:spPr>
          <a:xfrm rot="742972">
            <a:off x="2763473" y="422604"/>
            <a:ext cx="4200412" cy="2387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rPr>
              <a:t>Definition</a:t>
            </a:r>
          </a:p>
          <a:p>
            <a:pPr algn="ctr"/>
            <a:r>
              <a:rPr lang="en-US" b="1"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rPr>
              <a:t>Of Public</a:t>
            </a:r>
          </a:p>
          <a:p>
            <a:pPr algn="ctr"/>
            <a:r>
              <a:rPr lang="en-US" b="1"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rPr>
              <a:t>Speaking</a:t>
            </a:r>
            <a:br>
              <a:rPr lang="en-US" b="1"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rPr>
            </a:br>
            <a:endParaRPr lang="en-GB" b="1"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endParaRPr>
          </a:p>
        </p:txBody>
      </p:sp>
      <p:sp>
        <p:nvSpPr>
          <p:cNvPr id="5" name="TextBox 4">
            <a:extLst>
              <a:ext uri="{FF2B5EF4-FFF2-40B4-BE49-F238E27FC236}">
                <a16:creationId xmlns:a16="http://schemas.microsoft.com/office/drawing/2014/main" id="{0A32BA67-2A3E-4BC7-B465-13B5E30AAF08}"/>
              </a:ext>
            </a:extLst>
          </p:cNvPr>
          <p:cNvSpPr txBox="1"/>
          <p:nvPr/>
        </p:nvSpPr>
        <p:spPr>
          <a:xfrm>
            <a:off x="107971" y="2447977"/>
            <a:ext cx="4310743" cy="1569660"/>
          </a:xfrm>
          <a:prstGeom prst="rect">
            <a:avLst/>
          </a:prstGeom>
          <a:noFill/>
        </p:spPr>
        <p:txBody>
          <a:bodyPr wrap="square" rtlCol="0">
            <a:spAutoFit/>
          </a:bodyPr>
          <a:lstStyle/>
          <a:p>
            <a:r>
              <a:rPr lang="en-US" sz="3200" b="1" i="0" dirty="0">
                <a:solidFill>
                  <a:srgbClr val="202124"/>
                </a:solidFill>
                <a:effectLst/>
                <a:latin typeface="arial" panose="020B0604020202020204" pitchFamily="34" charset="0"/>
              </a:rPr>
              <a:t>“the act or</a:t>
            </a:r>
            <a:br>
              <a:rPr lang="en-US" sz="3200" b="1" i="0" dirty="0">
                <a:solidFill>
                  <a:srgbClr val="202124"/>
                </a:solidFill>
                <a:effectLst/>
                <a:latin typeface="arial" panose="020B0604020202020204" pitchFamily="34" charset="0"/>
              </a:rPr>
            </a:br>
            <a:r>
              <a:rPr lang="en-US" sz="3200" b="1" i="0" dirty="0">
                <a:solidFill>
                  <a:srgbClr val="202124"/>
                </a:solidFill>
                <a:effectLst/>
                <a:latin typeface="arial" panose="020B0604020202020204" pitchFamily="34" charset="0"/>
              </a:rPr>
              <a:t>process</a:t>
            </a:r>
            <a:r>
              <a:rPr lang="en-US" sz="3200" b="1" dirty="0">
                <a:solidFill>
                  <a:srgbClr val="202124"/>
                </a:solidFill>
                <a:latin typeface="arial" panose="020B0604020202020204" pitchFamily="34" charset="0"/>
              </a:rPr>
              <a:t> </a:t>
            </a:r>
            <a:r>
              <a:rPr lang="en-US" sz="3200" b="1" i="0" dirty="0">
                <a:solidFill>
                  <a:srgbClr val="202124"/>
                </a:solidFill>
                <a:effectLst/>
                <a:latin typeface="arial" panose="020B0604020202020204" pitchFamily="34" charset="0"/>
              </a:rPr>
              <a:t>of making speeches in public</a:t>
            </a:r>
            <a:r>
              <a:rPr lang="en-US" sz="3200" b="1" dirty="0">
                <a:solidFill>
                  <a:srgbClr val="202124"/>
                </a:solidFill>
                <a:latin typeface="arial" panose="020B0604020202020204" pitchFamily="34" charset="0"/>
              </a:rPr>
              <a:t>”</a:t>
            </a:r>
            <a:r>
              <a:rPr lang="en-US" sz="3200" b="1" i="0" dirty="0">
                <a:solidFill>
                  <a:srgbClr val="202124"/>
                </a:solidFill>
                <a:effectLst/>
                <a:latin typeface="arial" panose="020B0604020202020204" pitchFamily="34" charset="0"/>
              </a:rPr>
              <a:t> </a:t>
            </a:r>
            <a:endParaRPr lang="en-GB" sz="3200" dirty="0"/>
          </a:p>
        </p:txBody>
      </p:sp>
      <p:sp>
        <p:nvSpPr>
          <p:cNvPr id="7" name="TextBox 6">
            <a:extLst>
              <a:ext uri="{FF2B5EF4-FFF2-40B4-BE49-F238E27FC236}">
                <a16:creationId xmlns:a16="http://schemas.microsoft.com/office/drawing/2014/main" id="{53D73BE3-3EBE-4B42-9241-F02C547ED462}"/>
              </a:ext>
            </a:extLst>
          </p:cNvPr>
          <p:cNvSpPr txBox="1"/>
          <p:nvPr/>
        </p:nvSpPr>
        <p:spPr>
          <a:xfrm>
            <a:off x="260371" y="4434288"/>
            <a:ext cx="4158343" cy="2462213"/>
          </a:xfrm>
          <a:prstGeom prst="rect">
            <a:avLst/>
          </a:prstGeom>
          <a:noFill/>
        </p:spPr>
        <p:txBody>
          <a:bodyPr wrap="square" rtlCol="0">
            <a:spAutoFit/>
          </a:bodyPr>
          <a:lstStyle/>
          <a:p>
            <a:r>
              <a:rPr lang="en-US" sz="2200" b="1" i="0" dirty="0">
                <a:solidFill>
                  <a:srgbClr val="202124"/>
                </a:solidFill>
                <a:effectLst/>
                <a:latin typeface="arial" panose="020B0604020202020204" pitchFamily="34" charset="0"/>
              </a:rPr>
              <a:t>A good speech should have</a:t>
            </a:r>
            <a:br>
              <a:rPr lang="en-US" sz="2200" b="1" i="0" dirty="0">
                <a:solidFill>
                  <a:srgbClr val="202124"/>
                </a:solidFill>
                <a:effectLst/>
                <a:latin typeface="arial" panose="020B0604020202020204" pitchFamily="34" charset="0"/>
              </a:rPr>
            </a:br>
            <a:r>
              <a:rPr lang="en-US" sz="2200" b="1" i="0" dirty="0">
                <a:solidFill>
                  <a:srgbClr val="202124"/>
                </a:solidFill>
                <a:effectLst/>
                <a:latin typeface="arial" panose="020B0604020202020204" pitchFamily="34" charset="0"/>
              </a:rPr>
              <a:t>one of these goals…</a:t>
            </a:r>
          </a:p>
          <a:p>
            <a:endParaRPr lang="en-US" sz="2200" b="1" dirty="0">
              <a:solidFill>
                <a:srgbClr val="202124"/>
              </a:solidFill>
              <a:latin typeface="arial" panose="020B0604020202020204" pitchFamily="34" charset="0"/>
            </a:endParaRPr>
          </a:p>
          <a:p>
            <a:pPr marL="342900" indent="-342900">
              <a:buAutoNum type="arabicPeriod"/>
            </a:pPr>
            <a:r>
              <a:rPr lang="en-US" sz="2200" b="1" dirty="0">
                <a:solidFill>
                  <a:srgbClr val="202124"/>
                </a:solidFill>
                <a:latin typeface="arial" panose="020B0604020202020204" pitchFamily="34" charset="0"/>
              </a:rPr>
              <a:t>To Influence</a:t>
            </a:r>
          </a:p>
          <a:p>
            <a:pPr marL="342900" indent="-342900">
              <a:buAutoNum type="arabicPeriod"/>
            </a:pPr>
            <a:r>
              <a:rPr lang="en-US" sz="2200" b="1" dirty="0">
                <a:solidFill>
                  <a:srgbClr val="202124"/>
                </a:solidFill>
                <a:latin typeface="arial" panose="020B0604020202020204" pitchFamily="34" charset="0"/>
              </a:rPr>
              <a:t>To Educate</a:t>
            </a:r>
          </a:p>
          <a:p>
            <a:pPr marL="342900" indent="-342900">
              <a:buAutoNum type="arabicPeriod"/>
            </a:pPr>
            <a:r>
              <a:rPr lang="en-US" sz="2200" b="1" dirty="0">
                <a:solidFill>
                  <a:srgbClr val="202124"/>
                </a:solidFill>
                <a:latin typeface="arial" panose="020B0604020202020204" pitchFamily="34" charset="0"/>
              </a:rPr>
              <a:t>To Entertain </a:t>
            </a:r>
            <a:endParaRPr lang="en-GB" sz="2200" dirty="0"/>
          </a:p>
          <a:p>
            <a:endParaRPr lang="en-GB" sz="2200" dirty="0"/>
          </a:p>
        </p:txBody>
      </p:sp>
    </p:spTree>
    <p:extLst>
      <p:ext uri="{BB962C8B-B14F-4D97-AF65-F5344CB8AC3E}">
        <p14:creationId xmlns:p14="http://schemas.microsoft.com/office/powerpoint/2010/main" val="271075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732F89-7420-4AD0-97D6-8FFDCF83B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99079990-2DE7-4FEF-95B0-433273830F73}"/>
              </a:ext>
            </a:extLst>
          </p:cNvPr>
          <p:cNvSpPr txBox="1">
            <a:spLocks/>
          </p:cNvSpPr>
          <p:nvPr/>
        </p:nvSpPr>
        <p:spPr>
          <a:xfrm>
            <a:off x="3679372" y="792617"/>
            <a:ext cx="9144000" cy="2387600"/>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effectLst>
                  <a:outerShdw blurRad="50800" dist="38100" dir="2700000" algn="tl" rotWithShape="0">
                    <a:prstClr val="black">
                      <a:alpha val="40000"/>
                    </a:prstClr>
                  </a:outerShdw>
                </a:effectLst>
              </a:rPr>
              <a:t>Pitch Perfect</a:t>
            </a:r>
            <a:br>
              <a:rPr lang="en-US" b="1" dirty="0">
                <a:effectLst>
                  <a:outerShdw blurRad="50800" dist="38100" dir="2700000" algn="tl" rotWithShape="0">
                    <a:prstClr val="black">
                      <a:alpha val="40000"/>
                    </a:prstClr>
                  </a:outerShdw>
                </a:effectLst>
              </a:rPr>
            </a:br>
            <a:r>
              <a:rPr lang="en-US" b="1" dirty="0">
                <a:effectLst>
                  <a:outerShdw blurRad="50800" dist="38100" dir="2700000" algn="tl" rotWithShape="0">
                    <a:prstClr val="black">
                      <a:alpha val="40000"/>
                    </a:prstClr>
                  </a:outerShdw>
                </a:effectLst>
              </a:rPr>
              <a:t>is all about</a:t>
            </a:r>
            <a:br>
              <a:rPr lang="en-US" b="1" dirty="0">
                <a:effectLst>
                  <a:outerShdw blurRad="50800" dist="38100" dir="2700000" algn="tl" rotWithShape="0">
                    <a:prstClr val="black">
                      <a:alpha val="40000"/>
                    </a:prstClr>
                  </a:outerShdw>
                </a:effectLst>
              </a:rPr>
            </a:br>
            <a:r>
              <a:rPr lang="en-US" b="1" dirty="0">
                <a:effectLst>
                  <a:outerShdw blurRad="50800" dist="38100" dir="2700000" algn="tl" rotWithShape="0">
                    <a:prstClr val="black">
                      <a:alpha val="40000"/>
                    </a:prstClr>
                  </a:outerShdw>
                </a:effectLst>
              </a:rPr>
              <a:t>public speaking</a:t>
            </a:r>
            <a:br>
              <a:rPr lang="en-US" b="1" dirty="0">
                <a:effectLst>
                  <a:outerShdw blurRad="50800" dist="38100" dir="2700000" algn="tl" rotWithShape="0">
                    <a:prstClr val="black">
                      <a:alpha val="40000"/>
                    </a:prstClr>
                  </a:outerShdw>
                </a:effectLst>
              </a:rPr>
            </a:br>
            <a:endParaRPr lang="en-GB" b="1" dirty="0">
              <a:effectLst>
                <a:outerShdw blurRad="50800" dist="38100" dir="2700000" algn="tl" rotWithShape="0">
                  <a:prstClr val="black">
                    <a:alpha val="40000"/>
                  </a:prstClr>
                </a:outerShdw>
              </a:effectLst>
            </a:endParaRPr>
          </a:p>
        </p:txBody>
      </p:sp>
      <p:sp>
        <p:nvSpPr>
          <p:cNvPr id="10" name="Subtitle 2">
            <a:extLst>
              <a:ext uri="{FF2B5EF4-FFF2-40B4-BE49-F238E27FC236}">
                <a16:creationId xmlns:a16="http://schemas.microsoft.com/office/drawing/2014/main" id="{D6369859-45B6-43A9-ACA9-F46F2295A57C}"/>
              </a:ext>
            </a:extLst>
          </p:cNvPr>
          <p:cNvSpPr txBox="1">
            <a:spLocks/>
          </p:cNvSpPr>
          <p:nvPr/>
        </p:nvSpPr>
        <p:spPr>
          <a:xfrm>
            <a:off x="8117540" y="4630455"/>
            <a:ext cx="3940628"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en-US" sz="1800" b="1" dirty="0"/>
              <a:t>What is public speaking? </a:t>
            </a:r>
          </a:p>
          <a:p>
            <a:pPr marL="342900" indent="-342900" algn="l">
              <a:lnSpc>
                <a:spcPct val="120000"/>
              </a:lnSpc>
              <a:buFont typeface="Arial" panose="020B0604020202020204" pitchFamily="34" charset="0"/>
              <a:buChar char="•"/>
            </a:pPr>
            <a:r>
              <a:rPr lang="en-US" sz="1800" b="1" dirty="0"/>
              <a:t>How can public speaking help you?</a:t>
            </a:r>
          </a:p>
          <a:p>
            <a:pPr marL="342900" indent="-342900" algn="l">
              <a:lnSpc>
                <a:spcPct val="120000"/>
              </a:lnSpc>
              <a:buFont typeface="Arial" panose="020B0604020202020204" pitchFamily="34" charset="0"/>
              <a:buChar char="•"/>
            </a:pPr>
            <a:r>
              <a:rPr lang="en-US" sz="1800" b="1" dirty="0"/>
              <a:t>Who needs to be good at public speaking?</a:t>
            </a:r>
            <a:endParaRPr lang="en-GB" sz="1800" b="1" dirty="0"/>
          </a:p>
        </p:txBody>
      </p:sp>
      <p:pic>
        <p:nvPicPr>
          <p:cNvPr id="3" name="Graphic 2" descr="Confused person">
            <a:extLst>
              <a:ext uri="{FF2B5EF4-FFF2-40B4-BE49-F238E27FC236}">
                <a16:creationId xmlns:a16="http://schemas.microsoft.com/office/drawing/2014/main" id="{5CFB8DB3-524E-4880-A1E4-7BEBA202FF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30654" y="3670925"/>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943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895C74-31A4-4C41-801B-2F253B0FC6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1629" y="0"/>
            <a:ext cx="14064343" cy="11582400"/>
          </a:xfrm>
          <a:prstGeom prst="rect">
            <a:avLst/>
          </a:prstGeom>
        </p:spPr>
      </p:pic>
      <p:sp>
        <p:nvSpPr>
          <p:cNvPr id="7" name="Rectangle: Rounded Corners 6">
            <a:extLst>
              <a:ext uri="{FF2B5EF4-FFF2-40B4-BE49-F238E27FC236}">
                <a16:creationId xmlns:a16="http://schemas.microsoft.com/office/drawing/2014/main" id="{7E940528-7FCC-4D20-BD08-761EB31551F1}"/>
              </a:ext>
            </a:extLst>
          </p:cNvPr>
          <p:cNvSpPr/>
          <p:nvPr/>
        </p:nvSpPr>
        <p:spPr>
          <a:xfrm>
            <a:off x="0" y="413657"/>
            <a:ext cx="3167743" cy="4822372"/>
          </a:xfrm>
          <a:prstGeom prst="round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B08618DB-6750-46F0-890D-9C8BB3EC392B}"/>
              </a:ext>
            </a:extLst>
          </p:cNvPr>
          <p:cNvSpPr>
            <a:spLocks noGrp="1"/>
          </p:cNvSpPr>
          <p:nvPr>
            <p:ph type="subTitle" idx="1"/>
          </p:nvPr>
        </p:nvSpPr>
        <p:spPr>
          <a:xfrm>
            <a:off x="79828" y="529752"/>
            <a:ext cx="3037114" cy="4229886"/>
          </a:xfrm>
        </p:spPr>
        <p:txBody>
          <a:bodyPr>
            <a:noAutofit/>
          </a:bodyPr>
          <a:lstStyle/>
          <a:p>
            <a:pPr algn="l">
              <a:lnSpc>
                <a:spcPct val="170000"/>
              </a:lnSpc>
            </a:pPr>
            <a:r>
              <a:rPr lang="en-US" dirty="0"/>
              <a:t>With a partner discuss:</a:t>
            </a:r>
          </a:p>
          <a:p>
            <a:pPr marL="342900" indent="-342900" algn="l">
              <a:lnSpc>
                <a:spcPct val="170000"/>
              </a:lnSpc>
              <a:buFont typeface="Arial" panose="020B0604020202020204" pitchFamily="34" charset="0"/>
              <a:buChar char="•"/>
            </a:pPr>
            <a:r>
              <a:rPr lang="en-US" dirty="0"/>
              <a:t>What do you think</a:t>
            </a:r>
            <a:br>
              <a:rPr lang="en-US" dirty="0"/>
            </a:br>
            <a:r>
              <a:rPr lang="en-US" dirty="0"/>
              <a:t>public speaking is</a:t>
            </a:r>
          </a:p>
          <a:p>
            <a:pPr marL="342900" indent="-342900" algn="l">
              <a:lnSpc>
                <a:spcPct val="170000"/>
              </a:lnSpc>
              <a:buFont typeface="Arial" panose="020B0604020202020204" pitchFamily="34" charset="0"/>
              <a:buChar char="•"/>
            </a:pPr>
            <a:r>
              <a:rPr lang="en-US" dirty="0"/>
              <a:t>Who needs to be</a:t>
            </a:r>
            <a:br>
              <a:rPr lang="en-US" dirty="0"/>
            </a:br>
            <a:r>
              <a:rPr lang="en-US" dirty="0"/>
              <a:t>good at public speaking</a:t>
            </a:r>
            <a:br>
              <a:rPr lang="en-US" dirty="0"/>
            </a:br>
            <a:r>
              <a:rPr lang="en-US" dirty="0"/>
              <a:t>&amp; why</a:t>
            </a:r>
            <a:endParaRPr lang="en-GB" dirty="0"/>
          </a:p>
        </p:txBody>
      </p:sp>
      <p:sp>
        <p:nvSpPr>
          <p:cNvPr id="4" name="Oval 3">
            <a:extLst>
              <a:ext uri="{FF2B5EF4-FFF2-40B4-BE49-F238E27FC236}">
                <a16:creationId xmlns:a16="http://schemas.microsoft.com/office/drawing/2014/main" id="{94BBCBCD-1316-42EB-8534-91A0AB0E75F4}"/>
              </a:ext>
            </a:extLst>
          </p:cNvPr>
          <p:cNvSpPr/>
          <p:nvPr/>
        </p:nvSpPr>
        <p:spPr>
          <a:xfrm rot="1360304">
            <a:off x="6792274" y="3945370"/>
            <a:ext cx="4306531" cy="2397352"/>
          </a:xfrm>
          <a:prstGeom prst="ellipse">
            <a:avLst/>
          </a:prstGeom>
          <a:solidFill>
            <a:srgbClr val="E7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6C4F25-6C72-4B68-8015-C0428EDE0C37}"/>
              </a:ext>
            </a:extLst>
          </p:cNvPr>
          <p:cNvSpPr>
            <a:spLocks noGrp="1"/>
          </p:cNvSpPr>
          <p:nvPr>
            <p:ph type="ctrTitle"/>
          </p:nvPr>
        </p:nvSpPr>
        <p:spPr>
          <a:xfrm rot="1138291">
            <a:off x="4284638" y="4267715"/>
            <a:ext cx="9144000" cy="2387600"/>
          </a:xfrm>
        </p:spPr>
        <p:txBody>
          <a:bodyPr>
            <a:normAutofit/>
          </a:bodyPr>
          <a:lstStyle/>
          <a:p>
            <a:r>
              <a:rPr lang="en-US" sz="7200" b="1"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rPr>
              <a:t>Activity</a:t>
            </a:r>
            <a:br>
              <a:rPr lang="en-US" sz="7200" b="1"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rPr>
            </a:br>
            <a:endParaRPr lang="en-GB" sz="7200" b="1"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endParaRPr>
          </a:p>
        </p:txBody>
      </p:sp>
    </p:spTree>
    <p:extLst>
      <p:ext uri="{BB962C8B-B14F-4D97-AF65-F5344CB8AC3E}">
        <p14:creationId xmlns:p14="http://schemas.microsoft.com/office/powerpoint/2010/main" val="402131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97DF0-1ED3-4355-B548-AF873F6A7067}"/>
              </a:ext>
            </a:extLst>
          </p:cNvPr>
          <p:cNvPicPr>
            <a:picLocks noChangeAspect="1"/>
          </p:cNvPicPr>
          <p:nvPr/>
        </p:nvPicPr>
        <p:blipFill rotWithShape="1">
          <a:blip r:embed="rId3">
            <a:extLst>
              <a:ext uri="{28A0092B-C50C-407E-A947-70E740481C1C}">
                <a14:useLocalDpi xmlns:a14="http://schemas.microsoft.com/office/drawing/2010/main" val="0"/>
              </a:ext>
            </a:extLst>
          </a:blip>
          <a:srcRect r="48463" b="56291"/>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1BAD7B79-9990-8A48-8B04-01E0544E54DD}"/>
              </a:ext>
            </a:extLst>
          </p:cNvPr>
          <p:cNvSpPr>
            <a:spLocks noGrp="1"/>
          </p:cNvSpPr>
          <p:nvPr>
            <p:ph idx="1"/>
          </p:nvPr>
        </p:nvSpPr>
        <p:spPr>
          <a:xfrm>
            <a:off x="680358" y="431799"/>
            <a:ext cx="5208813" cy="635001"/>
          </a:xfrm>
        </p:spPr>
        <p:txBody>
          <a:bodyPr>
            <a:noAutofit/>
          </a:bodyPr>
          <a:lstStyle/>
          <a:p>
            <a:pPr marL="0" indent="0">
              <a:buNone/>
            </a:pPr>
            <a:r>
              <a:rPr lang="en-US" sz="4000" b="1" i="0" u="none" strike="noStrike" dirty="0">
                <a:effectLst>
                  <a:outerShdw blurRad="50800" dist="38100" dir="2700000" algn="tl" rotWithShape="0">
                    <a:prstClr val="black">
                      <a:alpha val="40000"/>
                    </a:prstClr>
                  </a:outerShdw>
                </a:effectLst>
              </a:rPr>
              <a:t>A History of</a:t>
            </a:r>
            <a:br>
              <a:rPr lang="en-US" sz="4000" b="1" i="0" u="none" strike="noStrike" dirty="0">
                <a:effectLst>
                  <a:outerShdw blurRad="50800" dist="38100" dir="2700000" algn="tl" rotWithShape="0">
                    <a:prstClr val="black">
                      <a:alpha val="40000"/>
                    </a:prstClr>
                  </a:outerShdw>
                </a:effectLst>
              </a:rPr>
            </a:br>
            <a:r>
              <a:rPr lang="en-US" sz="4000" b="1" i="0" u="none" strike="noStrike" dirty="0">
                <a:effectLst>
                  <a:outerShdw blurRad="50800" dist="38100" dir="2700000" algn="tl" rotWithShape="0">
                    <a:prstClr val="black">
                      <a:alpha val="40000"/>
                    </a:prstClr>
                  </a:outerShdw>
                </a:effectLst>
              </a:rPr>
              <a:t>Public Speaking</a:t>
            </a:r>
          </a:p>
        </p:txBody>
      </p:sp>
      <p:pic>
        <p:nvPicPr>
          <p:cNvPr id="4" name="Picture 3">
            <a:extLst>
              <a:ext uri="{FF2B5EF4-FFF2-40B4-BE49-F238E27FC236}">
                <a16:creationId xmlns:a16="http://schemas.microsoft.com/office/drawing/2014/main" id="{D9777E1E-6AF6-485E-A561-6095B7234DB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71557" y="0"/>
            <a:ext cx="5295900" cy="6858000"/>
          </a:xfrm>
          <a:prstGeom prst="rect">
            <a:avLst/>
          </a:prstGeom>
        </p:spPr>
      </p:pic>
      <p:sp>
        <p:nvSpPr>
          <p:cNvPr id="8" name="TextBox 7">
            <a:extLst>
              <a:ext uri="{FF2B5EF4-FFF2-40B4-BE49-F238E27FC236}">
                <a16:creationId xmlns:a16="http://schemas.microsoft.com/office/drawing/2014/main" id="{3368634D-F98D-4412-989C-8EC3BCB2240A}"/>
              </a:ext>
            </a:extLst>
          </p:cNvPr>
          <p:cNvSpPr txBox="1"/>
          <p:nvPr/>
        </p:nvSpPr>
        <p:spPr>
          <a:xfrm>
            <a:off x="680358" y="2133600"/>
            <a:ext cx="562247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Modern public speaking methods can be traced back to Ancient Greece and Rome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Some methods are still studied and used today</a:t>
            </a:r>
            <a:endParaRPr lang="en-GB" sz="2400" dirty="0"/>
          </a:p>
        </p:txBody>
      </p:sp>
    </p:spTree>
    <p:extLst>
      <p:ext uri="{BB962C8B-B14F-4D97-AF65-F5344CB8AC3E}">
        <p14:creationId xmlns:p14="http://schemas.microsoft.com/office/powerpoint/2010/main" val="35183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97DF0-1ED3-4355-B548-AF873F6A7067}"/>
              </a:ext>
            </a:extLst>
          </p:cNvPr>
          <p:cNvPicPr>
            <a:picLocks noChangeAspect="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r="48463" b="56291"/>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1BAD7B79-9990-8A48-8B04-01E0544E54DD}"/>
              </a:ext>
            </a:extLst>
          </p:cNvPr>
          <p:cNvSpPr>
            <a:spLocks noGrp="1"/>
          </p:cNvSpPr>
          <p:nvPr>
            <p:ph idx="1"/>
          </p:nvPr>
        </p:nvSpPr>
        <p:spPr>
          <a:xfrm>
            <a:off x="642846" y="3197223"/>
            <a:ext cx="5208813" cy="635001"/>
          </a:xfrm>
        </p:spPr>
        <p:txBody>
          <a:bodyPr>
            <a:noAutofit/>
          </a:bodyPr>
          <a:lstStyle/>
          <a:p>
            <a:pPr marL="0" indent="0">
              <a:buNone/>
            </a:pPr>
            <a:r>
              <a:rPr lang="en-US" sz="4000" b="1" i="0" u="none" strike="noStrike" dirty="0">
                <a:solidFill>
                  <a:schemeClr val="bg1"/>
                </a:solidFill>
                <a:effectLst>
                  <a:outerShdw blurRad="50800" dist="38100" dir="2700000" algn="tl" rotWithShape="0">
                    <a:prstClr val="black">
                      <a:alpha val="40000"/>
                    </a:prstClr>
                  </a:outerShdw>
                </a:effectLst>
              </a:rPr>
              <a:t>The Romans used public speaking in senate debates</a:t>
            </a:r>
          </a:p>
        </p:txBody>
      </p:sp>
      <p:grpSp>
        <p:nvGrpSpPr>
          <p:cNvPr id="11" name="Group 10">
            <a:extLst>
              <a:ext uri="{FF2B5EF4-FFF2-40B4-BE49-F238E27FC236}">
                <a16:creationId xmlns:a16="http://schemas.microsoft.com/office/drawing/2014/main" id="{59FF9066-71FB-4D7E-BC69-4FD6F902BA92}"/>
              </a:ext>
            </a:extLst>
          </p:cNvPr>
          <p:cNvGrpSpPr/>
          <p:nvPr/>
        </p:nvGrpSpPr>
        <p:grpSpPr>
          <a:xfrm>
            <a:off x="5115378" y="478366"/>
            <a:ext cx="6428922" cy="6003327"/>
            <a:chOff x="5115378" y="478366"/>
            <a:chExt cx="6428922" cy="6003327"/>
          </a:xfrm>
        </p:grpSpPr>
        <p:pic>
          <p:nvPicPr>
            <p:cNvPr id="5" name="Picture 4">
              <a:extLst>
                <a:ext uri="{FF2B5EF4-FFF2-40B4-BE49-F238E27FC236}">
                  <a16:creationId xmlns:a16="http://schemas.microsoft.com/office/drawing/2014/main" id="{EDF1D1C2-4C21-468E-A50A-6B68626BF5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13" b="98438" l="6114" r="97380">
                          <a14:foregroundMark x1="10081" y1="90268" x2="9170" y2="90313"/>
                          <a14:foregroundMark x1="21834" y1="89688" x2="13453" y2="90102"/>
                          <a14:foregroundMark x1="8734" y1="90625" x2="5211" y2="93146"/>
                          <a14:foregroundMark x1="9170" y1="90313" x2="8734" y2="90625"/>
                          <a14:foregroundMark x1="34573" y1="98232" x2="37555" y2="98438"/>
                          <a14:foregroundMark x1="11206" y1="96620" x2="11999" y2="96675"/>
                          <a14:foregroundMark x1="37555" y1="98438" x2="42983" y2="93736"/>
                          <a14:foregroundMark x1="7860" y1="90625" x2="6979" y2="93146"/>
                          <a14:foregroundMark x1="13222" y1="98887" x2="13895" y2="98848"/>
                          <a14:foregroundMark x1="88210" y1="90938" x2="91266" y2="90938"/>
                          <a14:foregroundMark x1="91843" y1="61730" x2="80786" y2="61250"/>
                          <a14:foregroundMark x1="80786" y1="61250" x2="81659" y2="63750"/>
                          <a14:foregroundMark x1="96070" y1="42188" x2="97380" y2="42188"/>
                          <a14:foregroundMark x1="40098" y1="4375" x2="38865" y2="3750"/>
                          <a14:foregroundMark x1="41331" y1="5000" x2="40098" y2="4375"/>
                          <a14:foregroundMark x1="49345" y1="9063" x2="41331" y2="5000"/>
                          <a14:foregroundMark x1="29434" y1="5000" x2="27074" y2="5313"/>
                          <a14:foregroundMark x1="34148" y1="4375" x2="29434" y2="5000"/>
                          <a14:foregroundMark x1="35973" y1="4133" x2="34148" y2="4375"/>
                          <a14:foregroundMark x1="38865" y1="3750" x2="38615" y2="3783"/>
                          <a14:foregroundMark x1="27947" y1="6563" x2="28821" y2="7813"/>
                          <a14:foregroundMark x1="27292" y1="5625" x2="27947" y2="6563"/>
                          <a14:foregroundMark x1="27074" y1="5313" x2="27292" y2="5625"/>
                          <a14:foregroundMark x1="31441" y1="14688" x2="32314" y2="14375"/>
                          <a14:backgroundMark x1="96070" y1="61875" x2="93013" y2="62500"/>
                          <a14:backgroundMark x1="92140" y1="61563" x2="93450" y2="62500"/>
                          <a14:backgroundMark x1="38428" y1="78125" x2="33624" y2="86250"/>
                          <a14:backgroundMark x1="33624" y1="86250" x2="44541" y2="90000"/>
                          <a14:backgroundMark x1="44541" y1="90000" x2="46725" y2="91875"/>
                          <a14:backgroundMark x1="27948" y1="98750" x2="13537" y2="98438"/>
                          <a14:backgroundMark x1="25328" y1="96875" x2="33188" y2="99375"/>
                          <a14:backgroundMark x1="9607" y1="99375" x2="9607" y2="99375"/>
                          <a14:backgroundMark x1="12227" y1="99375" x2="12227" y2="99375"/>
                          <a14:backgroundMark x1="13100" y1="98750" x2="3057" y2="98750"/>
                          <a14:backgroundMark x1="36245" y1="3750" x2="39301" y2="2813"/>
                          <a14:backgroundMark x1="26638" y1="5625" x2="26638" y2="5625"/>
                          <a14:backgroundMark x1="28384" y1="6563" x2="28384" y2="6563"/>
                          <a14:backgroundMark x1="29258" y1="5000" x2="29258" y2="5000"/>
                          <a14:backgroundMark x1="31878" y1="4375" x2="31878" y2="4375"/>
                          <a14:backgroundMark x1="34498" y1="4375" x2="34498" y2="4375"/>
                          <a14:backgroundMark x1="33188" y1="5000" x2="33188" y2="5000"/>
                          <a14:backgroundMark x1="26638" y1="5313" x2="26638" y2="5313"/>
                          <a14:backgroundMark x1="98253" y1="42500" x2="98253" y2="42500"/>
                          <a14:backgroundMark x1="98253" y1="41875" x2="98253" y2="41875"/>
                          <a14:backgroundMark x1="9170" y1="90313" x2="9170" y2="90313"/>
                          <a14:backgroundMark x1="10044" y1="90313" x2="13537" y2="90000"/>
                          <a14:backgroundMark x1="7860" y1="90625" x2="7860" y2="90625"/>
                          <a14:backgroundMark x1="10044" y1="89688" x2="10044" y2="89688"/>
                          <a14:backgroundMark x1="14410" y1="89688" x2="14410" y2="89688"/>
                          <a14:backgroundMark x1="18777" y1="89375" x2="18777" y2="89375"/>
                          <a14:backgroundMark x1="19214" y1="89375" x2="19214" y2="89375"/>
                          <a14:backgroundMark x1="19214" y1="89375" x2="19214" y2="89375"/>
                          <a14:backgroundMark x1="19214" y1="89375" x2="19214" y2="89375"/>
                          <a14:backgroundMark x1="19214" y1="89375" x2="19214" y2="89375"/>
                          <a14:backgroundMark x1="13974" y1="99063" x2="13974" y2="9906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15378" y="547756"/>
              <a:ext cx="4246474" cy="5933937"/>
            </a:xfrm>
            <a:prstGeom prst="rect">
              <a:avLst/>
            </a:prstGeom>
            <a:effectLst>
              <a:outerShdw blurRad="50800" dist="38100" dir="2700000" algn="tl" rotWithShape="0">
                <a:prstClr val="black">
                  <a:alpha val="40000"/>
                </a:prstClr>
              </a:outerShdw>
            </a:effectLst>
          </p:spPr>
        </p:pic>
        <p:sp>
          <p:nvSpPr>
            <p:cNvPr id="9" name="Speech Bubble: Oval 8">
              <a:extLst>
                <a:ext uri="{FF2B5EF4-FFF2-40B4-BE49-F238E27FC236}">
                  <a16:creationId xmlns:a16="http://schemas.microsoft.com/office/drawing/2014/main" id="{758A8632-B92D-4C72-95DD-3440E49A9E3F}"/>
                </a:ext>
              </a:extLst>
            </p:cNvPr>
            <p:cNvSpPr/>
            <p:nvPr/>
          </p:nvSpPr>
          <p:spPr>
            <a:xfrm>
              <a:off x="8343900" y="478366"/>
              <a:ext cx="3200400" cy="1905000"/>
            </a:xfrm>
            <a:prstGeom prst="wedgeEllipseCallout">
              <a:avLst>
                <a:gd name="adj1" fmla="val -65178"/>
                <a:gd name="adj2" fmla="val 27000"/>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183DE67-6FC1-4018-AAEA-2B79C55AEB06}"/>
                </a:ext>
              </a:extLst>
            </p:cNvPr>
            <p:cNvSpPr txBox="1"/>
            <p:nvPr/>
          </p:nvSpPr>
          <p:spPr>
            <a:xfrm>
              <a:off x="8658227" y="707591"/>
              <a:ext cx="2571750" cy="1446550"/>
            </a:xfrm>
            <a:prstGeom prst="rect">
              <a:avLst/>
            </a:prstGeom>
            <a:noFill/>
          </p:spPr>
          <p:txBody>
            <a:bodyPr wrap="square" rtlCol="0">
              <a:spAutoFit/>
            </a:bodyPr>
            <a:lstStyle/>
            <a:p>
              <a:pPr algn="ctr"/>
              <a:r>
                <a:rPr lang="en-US" sz="4400"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rPr>
                <a:t>Order!</a:t>
              </a:r>
            </a:p>
            <a:p>
              <a:pPr algn="ctr"/>
              <a:r>
                <a:rPr lang="en-US" sz="4400"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rPr>
                <a:t>Order!</a:t>
              </a:r>
              <a:endParaRPr lang="en-GB" sz="4400" dirty="0">
                <a:solidFill>
                  <a:schemeClr val="bg2">
                    <a:lumMod val="25000"/>
                  </a:schemeClr>
                </a:solidFill>
                <a:effectLst>
                  <a:outerShdw blurRad="50800" dist="38100" dir="2700000" algn="tl" rotWithShape="0">
                    <a:prstClr val="black">
                      <a:alpha val="40000"/>
                    </a:prstClr>
                  </a:outerShdw>
                </a:effectLst>
                <a:latin typeface="Cooper Black" panose="0208090404030B020404" pitchFamily="18" charset="0"/>
              </a:endParaRPr>
            </a:p>
          </p:txBody>
        </p:sp>
      </p:grpSp>
    </p:spTree>
    <p:extLst>
      <p:ext uri="{BB962C8B-B14F-4D97-AF65-F5344CB8AC3E}">
        <p14:creationId xmlns:p14="http://schemas.microsoft.com/office/powerpoint/2010/main" val="106443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11B79F-8A88-4C22-9B6C-EB13F2B955A8}"/>
              </a:ext>
            </a:extLst>
          </p:cNvPr>
          <p:cNvGrpSpPr/>
          <p:nvPr/>
        </p:nvGrpSpPr>
        <p:grpSpPr>
          <a:xfrm>
            <a:off x="-16879" y="-447887"/>
            <a:ext cx="14453396" cy="8074398"/>
            <a:chOff x="-16879" y="-767927"/>
            <a:chExt cx="14453396" cy="8074398"/>
          </a:xfrm>
        </p:grpSpPr>
        <p:pic>
          <p:nvPicPr>
            <p:cNvPr id="15" name="Picture 14">
              <a:extLst>
                <a:ext uri="{FF2B5EF4-FFF2-40B4-BE49-F238E27FC236}">
                  <a16:creationId xmlns:a16="http://schemas.microsoft.com/office/drawing/2014/main" id="{C442373D-F5B0-4298-81C5-5B0E4788C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4920" y="-767927"/>
              <a:ext cx="12111597" cy="8074398"/>
            </a:xfrm>
            <a:prstGeom prst="rect">
              <a:avLst/>
            </a:prstGeom>
          </p:spPr>
        </p:pic>
        <p:pic>
          <p:nvPicPr>
            <p:cNvPr id="16" name="Picture 15">
              <a:extLst>
                <a:ext uri="{FF2B5EF4-FFF2-40B4-BE49-F238E27FC236}">
                  <a16:creationId xmlns:a16="http://schemas.microsoft.com/office/drawing/2014/main" id="{D37F51BC-2BA6-40B2-A131-25F6189F44AF}"/>
                </a:ext>
              </a:extLst>
            </p:cNvPr>
            <p:cNvPicPr>
              <a:picLocks noChangeAspect="1"/>
            </p:cNvPicPr>
            <p:nvPr/>
          </p:nvPicPr>
          <p:blipFill rotWithShape="1">
            <a:blip r:embed="rId3">
              <a:extLst>
                <a:ext uri="{28A0092B-C50C-407E-A947-70E740481C1C}">
                  <a14:useLocalDpi xmlns:a14="http://schemas.microsoft.com/office/drawing/2010/main" val="0"/>
                </a:ext>
              </a:extLst>
            </a:blip>
            <a:srcRect r="71447"/>
            <a:stretch/>
          </p:blipFill>
          <p:spPr>
            <a:xfrm>
              <a:off x="-16879" y="-767927"/>
              <a:ext cx="3458181" cy="8074398"/>
            </a:xfrm>
            <a:prstGeom prst="rect">
              <a:avLst/>
            </a:prstGeom>
          </p:spPr>
        </p:pic>
      </p:grpSp>
      <p:sp>
        <p:nvSpPr>
          <p:cNvPr id="2" name="Title 1">
            <a:extLst>
              <a:ext uri="{FF2B5EF4-FFF2-40B4-BE49-F238E27FC236}">
                <a16:creationId xmlns:a16="http://schemas.microsoft.com/office/drawing/2014/main" id="{056C4F25-6C72-4B68-8015-C0428EDE0C37}"/>
              </a:ext>
            </a:extLst>
          </p:cNvPr>
          <p:cNvSpPr>
            <a:spLocks noGrp="1"/>
          </p:cNvSpPr>
          <p:nvPr>
            <p:ph type="ctrTitle"/>
          </p:nvPr>
        </p:nvSpPr>
        <p:spPr>
          <a:xfrm>
            <a:off x="504631" y="-595240"/>
            <a:ext cx="9144000" cy="2387600"/>
          </a:xfrm>
        </p:spPr>
        <p:txBody>
          <a:bodyPr>
            <a:normAutofit/>
          </a:bodyPr>
          <a:lstStyle/>
          <a:p>
            <a:pPr algn="l"/>
            <a:r>
              <a:rPr lang="en-US" b="1" dirty="0"/>
              <a:t>Examples of good</a:t>
            </a:r>
            <a:br>
              <a:rPr lang="en-US" b="1" dirty="0"/>
            </a:br>
            <a:r>
              <a:rPr lang="en-US" b="1" dirty="0"/>
              <a:t>public speakers…</a:t>
            </a:r>
            <a:endParaRPr lang="en-GB" b="1" dirty="0"/>
          </a:p>
        </p:txBody>
      </p:sp>
      <p:grpSp>
        <p:nvGrpSpPr>
          <p:cNvPr id="4" name="Group 3">
            <a:extLst>
              <a:ext uri="{FF2B5EF4-FFF2-40B4-BE49-F238E27FC236}">
                <a16:creationId xmlns:a16="http://schemas.microsoft.com/office/drawing/2014/main" id="{F3779208-3558-4602-8C51-8793143E071F}"/>
              </a:ext>
            </a:extLst>
          </p:cNvPr>
          <p:cNvGrpSpPr/>
          <p:nvPr/>
        </p:nvGrpSpPr>
        <p:grpSpPr>
          <a:xfrm>
            <a:off x="2324920" y="1764409"/>
            <a:ext cx="3593841" cy="4731279"/>
            <a:chOff x="2324920" y="1764409"/>
            <a:chExt cx="3593841" cy="4731279"/>
          </a:xfrm>
        </p:grpSpPr>
        <p:pic>
          <p:nvPicPr>
            <p:cNvPr id="9" name="Picture 8">
              <a:extLst>
                <a:ext uri="{FF2B5EF4-FFF2-40B4-BE49-F238E27FC236}">
                  <a16:creationId xmlns:a16="http://schemas.microsoft.com/office/drawing/2014/main" id="{B468774C-327D-4465-A1B5-252C421C1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51692" y="1764409"/>
              <a:ext cx="2953928" cy="4154455"/>
            </a:xfrm>
            <a:prstGeom prst="rect">
              <a:avLst/>
            </a:prstGeom>
          </p:spPr>
        </p:pic>
        <p:sp>
          <p:nvSpPr>
            <p:cNvPr id="13" name="TextBox 12">
              <a:extLst>
                <a:ext uri="{FF2B5EF4-FFF2-40B4-BE49-F238E27FC236}">
                  <a16:creationId xmlns:a16="http://schemas.microsoft.com/office/drawing/2014/main" id="{3E68E09A-3952-4F52-999D-E79C3AA18849}"/>
                </a:ext>
              </a:extLst>
            </p:cNvPr>
            <p:cNvSpPr txBox="1"/>
            <p:nvPr/>
          </p:nvSpPr>
          <p:spPr>
            <a:xfrm>
              <a:off x="2324920" y="6126356"/>
              <a:ext cx="3593841" cy="369332"/>
            </a:xfrm>
            <a:prstGeom prst="rect">
              <a:avLst/>
            </a:prstGeom>
            <a:noFill/>
          </p:spPr>
          <p:txBody>
            <a:bodyPr wrap="square" rtlCol="0">
              <a:spAutoFit/>
            </a:bodyPr>
            <a:lstStyle/>
            <a:p>
              <a:pPr algn="ctr"/>
              <a:r>
                <a:rPr lang="en-US" dirty="0"/>
                <a:t>Boris Johnson, UK Prime Minister</a:t>
              </a:r>
              <a:endParaRPr lang="en-GB" dirty="0"/>
            </a:p>
          </p:txBody>
        </p:sp>
      </p:grpSp>
    </p:spTree>
    <p:extLst>
      <p:ext uri="{BB962C8B-B14F-4D97-AF65-F5344CB8AC3E}">
        <p14:creationId xmlns:p14="http://schemas.microsoft.com/office/powerpoint/2010/main" val="196787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11B79F-8A88-4C22-9B6C-EB13F2B955A8}"/>
              </a:ext>
            </a:extLst>
          </p:cNvPr>
          <p:cNvGrpSpPr/>
          <p:nvPr/>
        </p:nvGrpSpPr>
        <p:grpSpPr>
          <a:xfrm>
            <a:off x="-16879" y="-447887"/>
            <a:ext cx="14453396" cy="8074398"/>
            <a:chOff x="-16879" y="-767927"/>
            <a:chExt cx="14453396" cy="8074398"/>
          </a:xfrm>
        </p:grpSpPr>
        <p:pic>
          <p:nvPicPr>
            <p:cNvPr id="15" name="Picture 14">
              <a:extLst>
                <a:ext uri="{FF2B5EF4-FFF2-40B4-BE49-F238E27FC236}">
                  <a16:creationId xmlns:a16="http://schemas.microsoft.com/office/drawing/2014/main" id="{C442373D-F5B0-4298-81C5-5B0E4788C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4920" y="-767927"/>
              <a:ext cx="12111597" cy="8074398"/>
            </a:xfrm>
            <a:prstGeom prst="rect">
              <a:avLst/>
            </a:prstGeom>
          </p:spPr>
        </p:pic>
        <p:pic>
          <p:nvPicPr>
            <p:cNvPr id="16" name="Picture 15">
              <a:extLst>
                <a:ext uri="{FF2B5EF4-FFF2-40B4-BE49-F238E27FC236}">
                  <a16:creationId xmlns:a16="http://schemas.microsoft.com/office/drawing/2014/main" id="{D37F51BC-2BA6-40B2-A131-25F6189F44AF}"/>
                </a:ext>
              </a:extLst>
            </p:cNvPr>
            <p:cNvPicPr>
              <a:picLocks noChangeAspect="1"/>
            </p:cNvPicPr>
            <p:nvPr/>
          </p:nvPicPr>
          <p:blipFill rotWithShape="1">
            <a:blip r:embed="rId3">
              <a:extLst>
                <a:ext uri="{28A0092B-C50C-407E-A947-70E740481C1C}">
                  <a14:useLocalDpi xmlns:a14="http://schemas.microsoft.com/office/drawing/2010/main" val="0"/>
                </a:ext>
              </a:extLst>
            </a:blip>
            <a:srcRect r="71447"/>
            <a:stretch/>
          </p:blipFill>
          <p:spPr>
            <a:xfrm>
              <a:off x="-16879" y="-767927"/>
              <a:ext cx="3458181" cy="8074398"/>
            </a:xfrm>
            <a:prstGeom prst="rect">
              <a:avLst/>
            </a:prstGeom>
          </p:spPr>
        </p:pic>
      </p:grpSp>
      <p:sp>
        <p:nvSpPr>
          <p:cNvPr id="2" name="Title 1">
            <a:extLst>
              <a:ext uri="{FF2B5EF4-FFF2-40B4-BE49-F238E27FC236}">
                <a16:creationId xmlns:a16="http://schemas.microsoft.com/office/drawing/2014/main" id="{056C4F25-6C72-4B68-8015-C0428EDE0C37}"/>
              </a:ext>
            </a:extLst>
          </p:cNvPr>
          <p:cNvSpPr>
            <a:spLocks noGrp="1"/>
          </p:cNvSpPr>
          <p:nvPr>
            <p:ph type="ctrTitle"/>
          </p:nvPr>
        </p:nvSpPr>
        <p:spPr>
          <a:xfrm>
            <a:off x="504631" y="-595240"/>
            <a:ext cx="9144000" cy="2387600"/>
          </a:xfrm>
        </p:spPr>
        <p:txBody>
          <a:bodyPr>
            <a:normAutofit/>
          </a:bodyPr>
          <a:lstStyle/>
          <a:p>
            <a:pPr algn="l"/>
            <a:r>
              <a:rPr lang="en-US" b="1" dirty="0"/>
              <a:t>Examples of good</a:t>
            </a:r>
            <a:br>
              <a:rPr lang="en-US" b="1" dirty="0"/>
            </a:br>
            <a:r>
              <a:rPr lang="en-US" b="1" dirty="0"/>
              <a:t>public speakers…</a:t>
            </a:r>
            <a:endParaRPr lang="en-GB" b="1" dirty="0"/>
          </a:p>
        </p:txBody>
      </p:sp>
      <p:grpSp>
        <p:nvGrpSpPr>
          <p:cNvPr id="3" name="Group 2">
            <a:extLst>
              <a:ext uri="{FF2B5EF4-FFF2-40B4-BE49-F238E27FC236}">
                <a16:creationId xmlns:a16="http://schemas.microsoft.com/office/drawing/2014/main" id="{B49FB8FF-C844-4F3F-9476-82F576D4C57C}"/>
              </a:ext>
            </a:extLst>
          </p:cNvPr>
          <p:cNvGrpSpPr/>
          <p:nvPr/>
        </p:nvGrpSpPr>
        <p:grpSpPr>
          <a:xfrm>
            <a:off x="661422" y="1871969"/>
            <a:ext cx="7085959" cy="4870196"/>
            <a:chOff x="661422" y="1871969"/>
            <a:chExt cx="7085959" cy="4870196"/>
          </a:xfrm>
        </p:grpSpPr>
        <p:pic>
          <p:nvPicPr>
            <p:cNvPr id="7" name="Picture 6">
              <a:extLst>
                <a:ext uri="{FF2B5EF4-FFF2-40B4-BE49-F238E27FC236}">
                  <a16:creationId xmlns:a16="http://schemas.microsoft.com/office/drawing/2014/main" id="{EA13655B-4AD3-4701-9FCD-F4358E3A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23" y="1871969"/>
              <a:ext cx="7085958" cy="3985852"/>
            </a:xfrm>
            <a:prstGeom prst="rect">
              <a:avLst/>
            </a:prstGeom>
          </p:spPr>
        </p:pic>
        <p:sp>
          <p:nvSpPr>
            <p:cNvPr id="12" name="TextBox 11">
              <a:extLst>
                <a:ext uri="{FF2B5EF4-FFF2-40B4-BE49-F238E27FC236}">
                  <a16:creationId xmlns:a16="http://schemas.microsoft.com/office/drawing/2014/main" id="{4CE30774-3BE7-415B-81F6-07E4E1C92898}"/>
                </a:ext>
              </a:extLst>
            </p:cNvPr>
            <p:cNvSpPr txBox="1"/>
            <p:nvPr/>
          </p:nvSpPr>
          <p:spPr>
            <a:xfrm>
              <a:off x="661422" y="6095834"/>
              <a:ext cx="7085959" cy="646331"/>
            </a:xfrm>
            <a:prstGeom prst="rect">
              <a:avLst/>
            </a:prstGeom>
            <a:noFill/>
          </p:spPr>
          <p:txBody>
            <a:bodyPr wrap="square" rtlCol="0">
              <a:spAutoFit/>
            </a:bodyPr>
            <a:lstStyle/>
            <a:p>
              <a:pPr algn="ctr"/>
              <a:r>
                <a:rPr lang="en-US" dirty="0"/>
                <a:t>Gareth Southgate, England</a:t>
              </a:r>
              <a:br>
                <a:rPr lang="en-US" dirty="0"/>
              </a:br>
              <a:r>
                <a:rPr lang="en-US" dirty="0"/>
                <a:t>Football Team Manager</a:t>
              </a:r>
              <a:endParaRPr lang="en-GB" dirty="0"/>
            </a:p>
          </p:txBody>
        </p:sp>
      </p:grpSp>
    </p:spTree>
    <p:extLst>
      <p:ext uri="{BB962C8B-B14F-4D97-AF65-F5344CB8AC3E}">
        <p14:creationId xmlns:p14="http://schemas.microsoft.com/office/powerpoint/2010/main" val="36649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ppt_x"/>
                                          </p:val>
                                        </p:tav>
                                      </p:tavLst>
                                    </p:anim>
                                    <p:anim calcmode="lin" valueType="num">
                                      <p:cBhvr additive="base">
                                        <p:cTn id="12" dur="500"/>
                                        <p:tgtEl>
                                          <p:spTgt spid="3"/>
                                        </p:tgtEl>
                                        <p:attrNameLst>
                                          <p:attrName>ppt_y</p:attrName>
                                        </p:attrNameLst>
                                      </p:cBhvr>
                                      <p:tavLst>
                                        <p:tav tm="0">
                                          <p:val>
                                            <p:strVal val="ppt_y"/>
                                          </p:val>
                                        </p:tav>
                                        <p:tav tm="100000">
                                          <p:val>
                                            <p:strVal val="1+ppt_h/2"/>
                                          </p:val>
                                        </p:tav>
                                      </p:tavLst>
                                    </p:anim>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11B79F-8A88-4C22-9B6C-EB13F2B955A8}"/>
              </a:ext>
            </a:extLst>
          </p:cNvPr>
          <p:cNvGrpSpPr/>
          <p:nvPr/>
        </p:nvGrpSpPr>
        <p:grpSpPr>
          <a:xfrm>
            <a:off x="-16879" y="-447887"/>
            <a:ext cx="14453396" cy="8074398"/>
            <a:chOff x="-16879" y="-767927"/>
            <a:chExt cx="14453396" cy="8074398"/>
          </a:xfrm>
        </p:grpSpPr>
        <p:pic>
          <p:nvPicPr>
            <p:cNvPr id="15" name="Picture 14">
              <a:extLst>
                <a:ext uri="{FF2B5EF4-FFF2-40B4-BE49-F238E27FC236}">
                  <a16:creationId xmlns:a16="http://schemas.microsoft.com/office/drawing/2014/main" id="{C442373D-F5B0-4298-81C5-5B0E4788C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4920" y="-767927"/>
              <a:ext cx="12111597" cy="8074398"/>
            </a:xfrm>
            <a:prstGeom prst="rect">
              <a:avLst/>
            </a:prstGeom>
          </p:spPr>
        </p:pic>
        <p:pic>
          <p:nvPicPr>
            <p:cNvPr id="16" name="Picture 15">
              <a:extLst>
                <a:ext uri="{FF2B5EF4-FFF2-40B4-BE49-F238E27FC236}">
                  <a16:creationId xmlns:a16="http://schemas.microsoft.com/office/drawing/2014/main" id="{D37F51BC-2BA6-40B2-A131-25F6189F44AF}"/>
                </a:ext>
              </a:extLst>
            </p:cNvPr>
            <p:cNvPicPr>
              <a:picLocks noChangeAspect="1"/>
            </p:cNvPicPr>
            <p:nvPr/>
          </p:nvPicPr>
          <p:blipFill rotWithShape="1">
            <a:blip r:embed="rId3">
              <a:extLst>
                <a:ext uri="{28A0092B-C50C-407E-A947-70E740481C1C}">
                  <a14:useLocalDpi xmlns:a14="http://schemas.microsoft.com/office/drawing/2010/main" val="0"/>
                </a:ext>
              </a:extLst>
            </a:blip>
            <a:srcRect r="71447"/>
            <a:stretch/>
          </p:blipFill>
          <p:spPr>
            <a:xfrm>
              <a:off x="-16879" y="-767927"/>
              <a:ext cx="3458181" cy="8074398"/>
            </a:xfrm>
            <a:prstGeom prst="rect">
              <a:avLst/>
            </a:prstGeom>
          </p:spPr>
        </p:pic>
      </p:grpSp>
      <p:sp>
        <p:nvSpPr>
          <p:cNvPr id="2" name="Title 1">
            <a:extLst>
              <a:ext uri="{FF2B5EF4-FFF2-40B4-BE49-F238E27FC236}">
                <a16:creationId xmlns:a16="http://schemas.microsoft.com/office/drawing/2014/main" id="{056C4F25-6C72-4B68-8015-C0428EDE0C37}"/>
              </a:ext>
            </a:extLst>
          </p:cNvPr>
          <p:cNvSpPr>
            <a:spLocks noGrp="1"/>
          </p:cNvSpPr>
          <p:nvPr>
            <p:ph type="ctrTitle"/>
          </p:nvPr>
        </p:nvSpPr>
        <p:spPr>
          <a:xfrm>
            <a:off x="504631" y="-595240"/>
            <a:ext cx="9144000" cy="2387600"/>
          </a:xfrm>
        </p:spPr>
        <p:txBody>
          <a:bodyPr>
            <a:normAutofit/>
          </a:bodyPr>
          <a:lstStyle/>
          <a:p>
            <a:pPr algn="l"/>
            <a:r>
              <a:rPr lang="en-US" b="1" dirty="0"/>
              <a:t>Examples of good</a:t>
            </a:r>
            <a:br>
              <a:rPr lang="en-US" b="1" dirty="0"/>
            </a:br>
            <a:r>
              <a:rPr lang="en-US" b="1" dirty="0"/>
              <a:t>public speakers…</a:t>
            </a:r>
            <a:endParaRPr lang="en-GB" b="1" dirty="0"/>
          </a:p>
        </p:txBody>
      </p:sp>
      <p:pic>
        <p:nvPicPr>
          <p:cNvPr id="11" name="Picture 10">
            <a:extLst>
              <a:ext uri="{FF2B5EF4-FFF2-40B4-BE49-F238E27FC236}">
                <a16:creationId xmlns:a16="http://schemas.microsoft.com/office/drawing/2014/main" id="{1A302F82-FAE6-4F6F-97E3-53A716D3B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209" y="2089375"/>
            <a:ext cx="6406850" cy="3603853"/>
          </a:xfrm>
          <a:prstGeom prst="rect">
            <a:avLst/>
          </a:prstGeom>
        </p:spPr>
      </p:pic>
      <p:sp>
        <p:nvSpPr>
          <p:cNvPr id="14" name="TextBox 13">
            <a:extLst>
              <a:ext uri="{FF2B5EF4-FFF2-40B4-BE49-F238E27FC236}">
                <a16:creationId xmlns:a16="http://schemas.microsoft.com/office/drawing/2014/main" id="{11EE3CC5-17F6-4AFB-A6B4-9E5D91FAA297}"/>
              </a:ext>
            </a:extLst>
          </p:cNvPr>
          <p:cNvSpPr txBox="1"/>
          <p:nvPr/>
        </p:nvSpPr>
        <p:spPr>
          <a:xfrm>
            <a:off x="2189260" y="5990243"/>
            <a:ext cx="3593841" cy="369332"/>
          </a:xfrm>
          <a:prstGeom prst="rect">
            <a:avLst/>
          </a:prstGeom>
          <a:noFill/>
        </p:spPr>
        <p:txBody>
          <a:bodyPr wrap="square" rtlCol="0">
            <a:spAutoFit/>
          </a:bodyPr>
          <a:lstStyle/>
          <a:p>
            <a:pPr algn="ctr"/>
            <a:r>
              <a:rPr lang="en-US" dirty="0"/>
              <a:t>DANTDM – Youtuber / Gamer</a:t>
            </a:r>
            <a:endParaRPr lang="en-GB" dirty="0"/>
          </a:p>
        </p:txBody>
      </p:sp>
    </p:spTree>
    <p:extLst>
      <p:ext uri="{BB962C8B-B14F-4D97-AF65-F5344CB8AC3E}">
        <p14:creationId xmlns:p14="http://schemas.microsoft.com/office/powerpoint/2010/main" val="294268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4505</TotalTime>
  <Words>1419</Words>
  <Application>Microsoft Office PowerPoint</Application>
  <PresentationFormat>Widescreen</PresentationFormat>
  <Paragraphs>149</Paragraphs>
  <Slides>15</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vt:lpstr>
      <vt:lpstr>Bahnschrift Condensed</vt:lpstr>
      <vt:lpstr>Calibri</vt:lpstr>
      <vt:lpstr>Calibri Light</vt:lpstr>
      <vt:lpstr>Cooper Black</vt:lpstr>
      <vt:lpstr>system-ui</vt:lpstr>
      <vt:lpstr>Office Theme</vt:lpstr>
      <vt:lpstr>PowerPoint Presentation</vt:lpstr>
      <vt:lpstr>PowerPoint Presentation</vt:lpstr>
      <vt:lpstr>PowerPoint Presentation</vt:lpstr>
      <vt:lpstr>Activity </vt:lpstr>
      <vt:lpstr>PowerPoint Presentation</vt:lpstr>
      <vt:lpstr>PowerPoint Presentation</vt:lpstr>
      <vt:lpstr>Examples of good public speakers…</vt:lpstr>
      <vt:lpstr>Examples of good public speakers…</vt:lpstr>
      <vt:lpstr>Examples of good public speakers…</vt:lpstr>
      <vt:lpstr>More examples…</vt:lpstr>
      <vt:lpstr>Let’s see an example of a good public speech</vt:lpstr>
      <vt:lpstr>It’s Game Time!   </vt:lpstr>
      <vt:lpstr>PowerPoint Presentation</vt:lpstr>
      <vt:lpstr>PowerPoint Presentation</vt:lpstr>
      <vt:lpstr>Access your account on the Young Leaders Academy website. Remember to upload work to the relevant place 1. Login 2. Watch the ‘What Is Pitch Perfect’ video 3. Complete the quiz &amp; upload your work 4. Earn badges, points and ranks for completing tasks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Pitch Perfect?</dc:title>
  <dc:creator>Imtiaz Jamil</dc:creator>
  <cp:lastModifiedBy>Imtiaz Jamil</cp:lastModifiedBy>
  <cp:revision>47</cp:revision>
  <cp:lastPrinted>2021-09-05T10:46:40Z</cp:lastPrinted>
  <dcterms:created xsi:type="dcterms:W3CDTF">2021-07-09T02:18:25Z</dcterms:created>
  <dcterms:modified xsi:type="dcterms:W3CDTF">2021-11-11T12:13:24Z</dcterms:modified>
</cp:coreProperties>
</file>